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2"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4D3F5-1E84-44C2-A0F4-31D77772E21A}" v="9" dt="2025-02-25T15:48:53.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12" autoAdjust="0"/>
    <p:restoredTop sz="84110" autoAdjust="0"/>
  </p:normalViewPr>
  <p:slideViewPr>
    <p:cSldViewPr>
      <p:cViewPr varScale="1">
        <p:scale>
          <a:sx n="61" d="100"/>
          <a:sy n="61" d="100"/>
        </p:scale>
        <p:origin x="216" y="1072"/>
      </p:cViewPr>
      <p:guideLst>
        <p:guide orient="horz" pos="4032"/>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3/11/25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Supply Chain and Information Sciences</a:t>
            </a:r>
            <a:r>
              <a:rPr lang="en-US" dirty="0">
                <a:effectLst/>
              </a:rPr>
              <a:t> </a:t>
            </a:r>
            <a:r>
              <a:rPr lang="en-US" sz="1200" kern="1200" dirty="0">
                <a:solidFill>
                  <a:schemeClr val="tx1"/>
                </a:solidFill>
                <a:effectLst/>
                <a:latin typeface="Arial" charset="0"/>
                <a:ea typeface="+mn-ea"/>
                <a:cs typeface="+mn-cs"/>
              </a:rPr>
              <a:t>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Supply Chain curriculum for students scheduling in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SCM 404 or 405.</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Supply Chain.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 lieu of a two-piece sequence you may complete a Smeal approved minor.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Smeal College of Business offers three choices for Supply Chain majors: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Information Systems Management,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International Business, and the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charset="0"/>
                <a:ea typeface="+mn-ea"/>
                <a:cs typeface="+mn-cs"/>
              </a:rPr>
              <a:t>Legal Environment of Business.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Please see the degree requirements for approved minors and consult with your adviser if you have any questions.</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Supply Chain major must complete in residence with Smeal College faculty all 300 level and above Supply Chain courses.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supply-chain-information-systems-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supply-chain-information-systems-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supply-chain-information-systems-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BF3487C4-40BE-E94C-A1DB-15D4E1D83F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1616"/>
    </mc:Choice>
    <mc:Fallback xmlns="">
      <p:transition advTm="1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5" objId="4"/>
        <p14:stopEvt time="1137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340"/>
    </mc:Choice>
    <mc:Fallback xmlns="">
      <p:transition advTm="13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4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41" objId="19"/>
        <p14:stopEvt time="134149"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642"/>
    </mc:Choice>
    <mc:Fallback xmlns="">
      <p:transition advTm="2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23968"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963"/>
    </mc:Choice>
    <mc:Fallback xmlns="">
      <p:transition advTm="3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29761"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706"/>
    </mc:Choice>
    <mc:Fallback xmlns="">
      <p:transition advTm="5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8" objId="5"/>
        <p14:stopEvt time="52706"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84"/>
    </mc:Choice>
    <mc:Fallback xmlns="">
      <p:transition advTm="1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14284"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897"/>
    </mc:Choice>
    <mc:Fallback xmlns="">
      <p:transition advTm="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 objId="5"/>
        <p14:stopEvt time="6897"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212"/>
    </mc:Choice>
    <mc:Fallback xmlns="">
      <p:transition advTm="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052"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258"/>
    </mc:Choice>
    <mc:Fallback xmlns="">
      <p:transition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7258"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799"/>
    </mc:Choice>
    <mc:Fallback xmlns="">
      <p:transition advTm="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799"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https://bulletins.psu.edu/undergraduate/colleges/smeal-business/supply-chain-information-systems-bs/#suggestedacademicplantext</a:t>
            </a:r>
            <a:endParaRPr lang="en-US" sz="2000" b="1" dirty="0">
              <a:solidFill>
                <a:srgbClr val="FFFF00"/>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794"/>
    </mc:Choice>
    <mc:Fallback xmlns="">
      <p:transition advTm="2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 objId="2"/>
        <p14:stopEvt time="1885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507"/>
    </mc:Choice>
    <mc:Fallback xmlns="">
      <p:transition advTm="2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 objId="6"/>
        <p14:stopEvt time="28136"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381000" y="1958975"/>
            <a:ext cx="8382000" cy="1470025"/>
          </a:xfrm>
        </p:spPr>
        <p:txBody>
          <a:bodyPr>
            <a:normAutofit fontScale="90000"/>
          </a:bodyPr>
          <a:lstStyle/>
          <a:p>
            <a:r>
              <a:rPr lang="en-US" b="1" dirty="0">
                <a:solidFill>
                  <a:schemeClr val="bg1"/>
                </a:solidFill>
              </a:rPr>
              <a:t>Scheduling Presentation</a:t>
            </a:r>
            <a:br>
              <a:rPr lang="en-US" b="1" dirty="0">
                <a:solidFill>
                  <a:schemeClr val="bg1"/>
                </a:solidFill>
              </a:rPr>
            </a:br>
            <a:r>
              <a:rPr lang="en-US" b="1" dirty="0">
                <a:solidFill>
                  <a:schemeClr val="bg1"/>
                </a:solidFill>
              </a:rPr>
              <a:t>Supply Chain and Information Sciences</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SCIS Major in FA 25</a:t>
            </a:r>
            <a:endParaRPr lang="en-US" dirty="0">
              <a:solidFill>
                <a:schemeClr val="bg1"/>
              </a:solidFill>
            </a:endParaRPr>
          </a:p>
          <a:p>
            <a:pPr>
              <a:defRPr/>
            </a:pPr>
            <a:r>
              <a:rPr lang="en-US" dirty="0"/>
              <a:t>Smeal Undergraduate Advising</a:t>
            </a:r>
          </a:p>
        </p:txBody>
      </p:sp>
      <p:pic>
        <p:nvPicPr>
          <p:cNvPr id="28" name="Video 27">
            <a:hlinkClick r:id="" action="ppaction://media"/>
            <a:extLst>
              <a:ext uri="{FF2B5EF4-FFF2-40B4-BE49-F238E27FC236}">
                <a16:creationId xmlns:a16="http://schemas.microsoft.com/office/drawing/2014/main" id="{DC4F607F-CF97-9B71-D255-86449DEACF66}"/>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5893" r="25893"/>
          <a:stretch>
            <a:fillRect/>
          </a:stretch>
        </p:blipFill>
        <p:spPr>
          <a:xfrm>
            <a:off x="-914400" y="6019800"/>
            <a:ext cx="457200" cy="533400"/>
          </a:xfrm>
          <a:prstGeom prst="rect">
            <a:avLst/>
          </a:prstGeom>
        </p:spPr>
      </p:pic>
      <p:pic>
        <p:nvPicPr>
          <p:cNvPr id="7" name="Picture 6">
            <a:extLst>
              <a:ext uri="{FF2B5EF4-FFF2-40B4-BE49-F238E27FC236}">
                <a16:creationId xmlns:a16="http://schemas.microsoft.com/office/drawing/2014/main" id="{281EF353-2D17-5677-68AD-AD80BA2D5D7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61468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1774"/>
    </mc:Choice>
    <mc:Fallback xmlns="">
      <p:transition advTm="1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SCIS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SCM 404 or 405</a:t>
            </a:r>
          </a:p>
          <a:p>
            <a:pPr>
              <a:buNone/>
            </a:pPr>
            <a:r>
              <a:rPr lang="en-US" dirty="0">
                <a:solidFill>
                  <a:schemeClr val="bg1"/>
                </a:solidFill>
              </a:rPr>
              <a:t>ENGL 202D</a:t>
            </a:r>
          </a:p>
          <a:p>
            <a:pPr>
              <a:buNone/>
            </a:pPr>
            <a:r>
              <a:rPr lang="en-US" dirty="0">
                <a:solidFill>
                  <a:schemeClr val="bg1"/>
                </a:solidFill>
              </a:rPr>
              <a:t>BLAW 341 or BA 342</a:t>
            </a:r>
          </a:p>
          <a:p>
            <a:pPr>
              <a:buNone/>
            </a:pPr>
            <a:r>
              <a:rPr lang="en-US" dirty="0">
                <a:solidFill>
                  <a:schemeClr val="bg1"/>
                </a:solidFill>
              </a:rPr>
              <a:t>2-pc Sequence</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2026</a:t>
            </a:r>
          </a:p>
          <a:p>
            <a:pPr>
              <a:buNone/>
            </a:pPr>
            <a:r>
              <a:rPr lang="en-US" dirty="0">
                <a:solidFill>
                  <a:schemeClr val="bg1"/>
                </a:solidFill>
              </a:rPr>
              <a:t>SCM 404 or 405</a:t>
            </a:r>
          </a:p>
          <a:p>
            <a:pPr>
              <a:buNone/>
            </a:pPr>
            <a:r>
              <a:rPr lang="en-US" dirty="0">
                <a:solidFill>
                  <a:schemeClr val="bg1"/>
                </a:solidFill>
              </a:rPr>
              <a:t>SCM 406</a:t>
            </a:r>
          </a:p>
          <a:p>
            <a:pPr>
              <a:buNone/>
            </a:pPr>
            <a:r>
              <a:rPr lang="en-US" dirty="0">
                <a:solidFill>
                  <a:schemeClr val="bg1"/>
                </a:solidFill>
              </a:rPr>
              <a:t>BLAW 341 or BA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https://bulletins.psu.edu/undergraduate/colleges/smeal-business/supply-chain-information-systems-bs/#suggestedacademicplantext</a:t>
            </a:r>
            <a:endParaRPr lang="en-US" sz="2400" b="1" dirty="0">
              <a:solidFill>
                <a:srgbClr val="FFFF00"/>
              </a:solidFill>
            </a:endParaRPr>
          </a:p>
        </p:txBody>
      </p:sp>
      <p:pic>
        <p:nvPicPr>
          <p:cNvPr id="8" name="Audio 7">
            <a:hlinkClick r:id="" action="ppaction://media"/>
            <a:extLst>
              <a:ext uri="{FF2B5EF4-FFF2-40B4-BE49-F238E27FC236}">
                <a16:creationId xmlns:a16="http://schemas.microsoft.com/office/drawing/2014/main" id="{221AD88D-B4E6-2AB1-32EF-04A6EB86AB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5625" t="-20508" r="-15625" b="-20508"/>
          <a:stretch>
            <a:fillRect/>
          </a:stretch>
        </p:blipFill>
        <p:spPr>
          <a:xfrm>
            <a:off x="685799" y="6019800"/>
            <a:ext cx="533401" cy="573086"/>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2043"/>
    </mc:Choice>
    <mc:Fallback xmlns="">
      <p:transition advTm="2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5691"/>
    </mc:Choice>
    <mc:Fallback xmlns="">
      <p:transition advTm="5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54806"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AF91C1FB-C55A-4947-AAAB-78D75E7B07AA}"/>
              </a:ext>
            </a:extLst>
          </p:cNvPr>
          <p:cNvSpPr>
            <a:spLocks noGrp="1" noChangeArrowheads="1"/>
          </p:cNvSpPr>
          <p:nvPr>
            <p:ph type="title" idx="4294967295"/>
          </p:nvPr>
        </p:nvSpPr>
        <p:spPr bwMode="auto">
          <a:xfrm>
            <a:off x="3124200" y="19050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SCIS</a:t>
            </a:r>
          </a:p>
        </p:txBody>
      </p:sp>
      <p:sp>
        <p:nvSpPr>
          <p:cNvPr id="14" name="Rectangle 6">
            <a:extLst>
              <a:ext uri="{FF2B5EF4-FFF2-40B4-BE49-F238E27FC236}">
                <a16:creationId xmlns:a16="http://schemas.microsoft.com/office/drawing/2014/main" id="{2C1D6A76-442C-6142-9EC6-091872887BB3}"/>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SCIS Courses</a:t>
            </a:r>
          </a:p>
        </p:txBody>
      </p:sp>
      <p:sp>
        <p:nvSpPr>
          <p:cNvPr id="16" name="Rectangle 8">
            <a:extLst>
              <a:ext uri="{FF2B5EF4-FFF2-40B4-BE49-F238E27FC236}">
                <a16:creationId xmlns:a16="http://schemas.microsoft.com/office/drawing/2014/main" id="{13537949-AE09-544B-AD00-ACBCE53BD3CD}"/>
              </a:ext>
            </a:extLst>
          </p:cNvPr>
          <p:cNvSpPr>
            <a:spLocks noChangeArrowheads="1"/>
          </p:cNvSpPr>
          <p:nvPr/>
        </p:nvSpPr>
        <p:spPr bwMode="auto">
          <a:xfrm>
            <a:off x="6737830" y="12192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DCD6C085-6B1B-294C-9A0D-8B3565F8E233}"/>
              </a:ext>
            </a:extLst>
          </p:cNvPr>
          <p:cNvSpPr>
            <a:spLocks noChangeArrowheads="1"/>
          </p:cNvSpPr>
          <p:nvPr/>
        </p:nvSpPr>
        <p:spPr bwMode="auto">
          <a:xfrm>
            <a:off x="6629400" y="30480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1DD094B9-1860-3A4F-A699-027278741B4A}"/>
              </a:ext>
            </a:extLst>
          </p:cNvPr>
          <p:cNvSpPr>
            <a:spLocks noChangeArrowheads="1"/>
          </p:cNvSpPr>
          <p:nvPr/>
        </p:nvSpPr>
        <p:spPr bwMode="auto">
          <a:xfrm>
            <a:off x="3810000" y="4779179"/>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2EA907D1-4769-1C40-8287-CF4E7EE19AFD}"/>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125DB6C5-D465-6241-83F9-2498FF47B1E7}"/>
              </a:ext>
            </a:extLst>
          </p:cNvPr>
          <p:cNvSpPr>
            <a:spLocks noChangeArrowheads="1"/>
          </p:cNvSpPr>
          <p:nvPr/>
        </p:nvSpPr>
        <p:spPr bwMode="auto">
          <a:xfrm>
            <a:off x="729770" y="965200"/>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5943701"/>
            <a:ext cx="5410200" cy="609398"/>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https://bulletins.psu.edu/undergraduate/colleges/smeal-business/supply-chain-information-systems-bs/#suggestedacademicplantext</a:t>
            </a:r>
            <a:endParaRPr lang="en-US" sz="2000" b="1" dirty="0">
              <a:solidFill>
                <a:srgbClr val="FFFF00"/>
              </a:solidFill>
            </a:endParaRPr>
          </a:p>
        </p:txBody>
      </p:sp>
      <p:pic>
        <p:nvPicPr>
          <p:cNvPr id="10" name="Recorded Sound">
            <a:hlinkClick r:id="" action="ppaction://media"/>
            <a:extLst>
              <a:ext uri="{FF2B5EF4-FFF2-40B4-BE49-F238E27FC236}">
                <a16:creationId xmlns:a16="http://schemas.microsoft.com/office/drawing/2014/main" id="{3F7C0E92-C76A-7941-8A75-C7AED6CBA9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37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7061"/>
    </mc:Choice>
    <mc:Fallback xmlns="">
      <p:transition advTm="3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10"/>
        <p14:stopEvt time="35550"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2290689"/>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7" name="Recorded Sound">
            <a:hlinkClick r:id="" action="ppaction://media"/>
            <a:extLst>
              <a:ext uri="{FF2B5EF4-FFF2-40B4-BE49-F238E27FC236}">
                <a16:creationId xmlns:a16="http://schemas.microsoft.com/office/drawing/2014/main" id="{713ACB77-BB69-A84E-A4D5-9B385550EE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1334" y="6197600"/>
            <a:ext cx="406400" cy="406400"/>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896"/>
    </mc:Choice>
    <mc:Fallback xmlns="">
      <p:transition advTm="4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46896"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Supply Chain major must complete in residence with Smeal College faculty all 300 level and above Supply Chain courses.</a:t>
            </a:r>
          </a:p>
          <a:p>
            <a:pPr marL="0" indent="0">
              <a:buNone/>
              <a:defRPr/>
            </a:pPr>
            <a:r>
              <a:rPr lang="en-US" dirty="0"/>
              <a:t>Petitions for hardship exceptions from this policy may be made to the Smeal College of Business Associate Dean for Undergraduate Education.</a:t>
            </a:r>
          </a:p>
        </p:txBody>
      </p:sp>
      <p:pic>
        <p:nvPicPr>
          <p:cNvPr id="10" name="Recorded Sound">
            <a:hlinkClick r:id="" action="ppaction://media"/>
            <a:extLst>
              <a:ext uri="{FF2B5EF4-FFF2-40B4-BE49-F238E27FC236}">
                <a16:creationId xmlns:a16="http://schemas.microsoft.com/office/drawing/2014/main" id="{BDF231D9-1745-7B43-A30D-DF110A8884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3202"/>
    </mc:Choice>
    <mc:Fallback xmlns="">
      <p:transition advTm="53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10"/>
        <p14:stopEvt time="53202" objId="1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p:blipFill>
        <p:spPr>
          <a:xfrm>
            <a:off x="9982200" y="4724400"/>
            <a:ext cx="2057400" cy="2057400"/>
          </a:xfrm>
          <a:prstGeom prst="ellipse">
            <a:avLst/>
          </a:prstGeom>
        </p:spPr>
      </p:pic>
      <p:pic>
        <p:nvPicPr>
          <p:cNvPr id="4" name="Picture 3">
            <a:extLst>
              <a:ext uri="{FF2B5EF4-FFF2-40B4-BE49-F238E27FC236}">
                <a16:creationId xmlns:a16="http://schemas.microsoft.com/office/drawing/2014/main" id="{0408648E-AA0A-D7C0-1BB0-CF688A5C4DB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30" y="6111942"/>
            <a:ext cx="406400" cy="431800"/>
          </a:xfrm>
          <a:prstGeom prst="rect">
            <a:avLst/>
          </a:prstGeom>
        </p:spPr>
      </p:pic>
      <p:sp>
        <p:nvSpPr>
          <p:cNvPr id="2" name="Title 1">
            <a:extLst>
              <a:ext uri="{FF2B5EF4-FFF2-40B4-BE49-F238E27FC236}">
                <a16:creationId xmlns:a16="http://schemas.microsoft.com/office/drawing/2014/main" id="{F4E7AE46-0477-7600-C38B-ECA06C15FF49}"/>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D4489-509E-4A6B-8ABD-81463EC71969}">
  <ds:schemaRefs>
    <ds:schemaRef ds:uri="http://schemas.microsoft.com/sharepoint/v3/contenttype/forms"/>
  </ds:schemaRefs>
</ds:datastoreItem>
</file>

<file path=customXml/itemProps2.xml><?xml version="1.0" encoding="utf-8"?>
<ds:datastoreItem xmlns:ds="http://schemas.openxmlformats.org/officeDocument/2006/customXml" ds:itemID="{12DEFBDD-CA3E-4CA6-8D49-18E127A116CF}">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customXml/itemProps3.xml><?xml version="1.0" encoding="utf-8"?>
<ds:datastoreItem xmlns:ds="http://schemas.openxmlformats.org/officeDocument/2006/customXml" ds:itemID="{BF25640E-8457-45B0-B45A-C3EA22178A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9605</TotalTime>
  <Words>2326</Words>
  <Application>Microsoft Macintosh PowerPoint</Application>
  <PresentationFormat>On-screen Show (4:3)</PresentationFormat>
  <Paragraphs>246</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Supply Chain and Information Sciences</vt:lpstr>
      <vt:lpstr>Recommended SCIS Schedule</vt:lpstr>
      <vt:lpstr>What To Do If a Course Is Full</vt:lpstr>
      <vt:lpstr>SCIS</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363</cp:revision>
  <cp:lastPrinted>2018-12-21T18:59:57Z</cp:lastPrinted>
  <dcterms:created xsi:type="dcterms:W3CDTF">2005-12-09T16:58:48Z</dcterms:created>
  <dcterms:modified xsi:type="dcterms:W3CDTF">2025-03-11T17:21:32Z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