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2"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2819F-94A8-44B9-B4DA-4ACF17E97A55}" v="15" dt="2025-02-25T15:48:31.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36" autoAdjust="0"/>
    <p:restoredTop sz="84110" autoAdjust="0"/>
  </p:normalViewPr>
  <p:slideViewPr>
    <p:cSldViewPr>
      <p:cViewPr varScale="1">
        <p:scale>
          <a:sx n="79" d="100"/>
          <a:sy n="79" d="100"/>
        </p:scale>
        <p:origin x="208" y="680"/>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3/11/25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Real Estate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Real Estate curriculum for students scheduling in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RM 330W.</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BLAW 341 or BA 342 in order to meet degree requirements.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 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Real Estate. 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pPr marL="0" indent="0">
              <a:buNone/>
              <a:defRPr/>
            </a:pPr>
            <a:r>
              <a:rPr lang="en-US" sz="1200" dirty="0"/>
              <a:t>For example, </a:t>
            </a:r>
            <a:r>
              <a:rPr lang="en-US" sz="1200" dirty="0">
                <a:solidFill>
                  <a:schemeClr val="bg1"/>
                </a:solidFill>
              </a:rPr>
              <a:t>students in the Real Estate major must complete in residence with Smeal College faculty all 300 level and above Real Estate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ugstudents.smeal.psu.edu/academics-advising/degree-requirements/majors/real-estate-degree-requirements-2023"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ugstudents.smeal.psu.edu/academics-advising/degree-requirements/majors/real-estate-degree-requirements-2023"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ugstudents.smeal.psu.edu/academics-advising/degree-requirements/majors/real-estate-degree-requirements-2023"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38" name="Audio 37">
            <a:hlinkClick r:id="" action="ppaction://media"/>
            <a:extLst>
              <a:ext uri="{FF2B5EF4-FFF2-40B4-BE49-F238E27FC236}">
                <a16:creationId xmlns:a16="http://schemas.microsoft.com/office/drawing/2014/main" id="{5145BFE8-D2A9-99C9-72D8-F9E31C5F602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715000"/>
            <a:ext cx="4064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624"/>
    </mc:Choice>
    <mc:Fallback xmlns="">
      <p:transition advTm="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Grp="1" noChangeArrowheads="1"/>
          </p:cNvSpPr>
          <p:nvPr>
            <p:ph type="title" idx="4294967295"/>
          </p:nvPr>
        </p:nvSpPr>
        <p:spPr bwMode="auto">
          <a:xfrm>
            <a:off x="2514599" y="1752600"/>
            <a:ext cx="2806037" cy="2509774"/>
          </a:xfrm>
          <a:prstGeom prst="irregularSeal1">
            <a:avLst/>
          </a:prstGeom>
          <a:solidFill>
            <a:schemeClr val="bg1"/>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 uri="{C183D7F6-B498-43B3-948B-1728B52AA6E4}">
                <adec:decorative xmlns:adec="http://schemas.microsoft.com/office/drawing/2017/decorative" val="1"/>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 uri="{C183D7F6-B498-43B3-948B-1728B52AA6E4}">
                <adec:decorative xmlns:adec="http://schemas.microsoft.com/office/drawing/2017/decorative" val="1"/>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 uri="{C183D7F6-B498-43B3-948B-1728B52AA6E4}">
                <adec:decorative xmlns:adec="http://schemas.microsoft.com/office/drawing/2017/decorative" val="1"/>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 uri="{C183D7F6-B498-43B3-948B-1728B52AA6E4}">
                <adec:decorative xmlns:adec="http://schemas.microsoft.com/office/drawing/2017/decorative" val="1"/>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4192"/>
    </mc:Choice>
    <mc:Fallback xmlns="">
      <p:transition advTm="134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4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57" objId="19"/>
        <p14:stopEvt time="134192"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4718"/>
    </mc:Choice>
    <mc:Fallback xmlns="">
      <p:transition advTm="2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5" objId="7"/>
        <p14:stopEvt time="23978"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29883"/>
    </mc:Choice>
    <mc:Fallback xmlns="">
      <p:transition advTm="2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7" objId="5"/>
        <p14:stopEvt time="29723"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445"/>
    </mc:Choice>
    <mc:Fallback xmlns="">
      <p:transition advTm="5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0" objId="5"/>
        <p14:stopEvt time="53160"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796"/>
    </mc:Choice>
    <mc:Fallback xmlns="">
      <p:transition advTm="1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14796"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491"/>
    </mc:Choice>
    <mc:Fallback xmlns="">
      <p:transition advTm="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3" objId="5"/>
        <p14:stopEvt time="7491"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438"/>
    </mc:Choice>
    <mc:Fallback xmlns="">
      <p:transition advTm="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052"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7710"/>
    </mc:Choice>
    <mc:Fallback xmlns="">
      <p:transition advTm="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 objId="7"/>
        <p14:stopEvt time="7710"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687"/>
    </mc:Choice>
    <mc:Fallback xmlns="">
      <p:transition advTm="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6687"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marL="0" indent="0">
              <a:lnSpc>
                <a:spcPct val="80000"/>
              </a:lnSpc>
              <a:spcBef>
                <a:spcPct val="10000"/>
              </a:spcBef>
              <a:buNone/>
            </a:pPr>
            <a:r>
              <a:rPr lang="en-US" sz="1400" dirty="0">
                <a:solidFill>
                  <a:schemeClr val="bg1"/>
                </a:solidFill>
                <a:hlinkClick r:id="rId5"/>
              </a:rPr>
              <a:t>https://ugstudents.smeal.psu.edu/academics-advising/degree-requirements/majors/real-                                        estate-degree-requirements-2023</a:t>
            </a:r>
            <a:endParaRPr lang="en-US" sz="1400" dirty="0">
              <a:solidFill>
                <a:schemeClr val="bg1"/>
              </a:solidFill>
            </a:endParaRPr>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1815"/>
    </mc:Choice>
    <mc:Fallback xmlns="">
      <p:transition advTm="21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5" objId="2"/>
        <p14:stopEvt time="1885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467"/>
    </mc:Choice>
    <mc:Fallback xmlns="">
      <p:transition advTm="2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2" objId="6"/>
        <p14:stopEvt time="28124"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a:xfrm>
            <a:off x="685800" y="2130425"/>
            <a:ext cx="7772400" cy="1470025"/>
          </a:xfrm>
        </p:spPr>
        <p:txBody>
          <a:bodyPr>
            <a:normAutofit/>
          </a:bodyPr>
          <a:lstStyle/>
          <a:p>
            <a:r>
              <a:rPr lang="en-US" dirty="0"/>
              <a:t>Scheduling Presentation</a:t>
            </a:r>
            <a:br>
              <a:rPr lang="en-US" dirty="0"/>
            </a:br>
            <a:r>
              <a:rPr lang="en-US" dirty="0"/>
              <a:t>Real Estate</a:t>
            </a:r>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a:xfrm>
            <a:off x="1371600" y="3886200"/>
            <a:ext cx="6400800" cy="1752600"/>
          </a:xfrm>
        </p:spPr>
        <p:txBody>
          <a:bodyPr/>
          <a:lstStyle/>
          <a:p>
            <a:r>
              <a:rPr lang="en-US" dirty="0"/>
              <a:t>Entering REST Major in FA 25</a:t>
            </a:r>
          </a:p>
          <a:p>
            <a:r>
              <a:rPr lang="en-US" dirty="0"/>
              <a:t>Smeal Undergraduate Advising</a:t>
            </a:r>
          </a:p>
        </p:txBody>
      </p:sp>
      <p:pic>
        <p:nvPicPr>
          <p:cNvPr id="56" name="Video 55">
            <a:hlinkClick r:id="" action="ppaction://media"/>
            <a:extLst>
              <a:ext uri="{FF2B5EF4-FFF2-40B4-BE49-F238E27FC236}">
                <a16:creationId xmlns:a16="http://schemas.microsoft.com/office/drawing/2014/main" id="{88193990-2AEE-1558-2EC6-7BFC251A33EF}"/>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125200" y="4762500"/>
            <a:ext cx="2057400" cy="2057400"/>
          </a:xfrm>
          <a:prstGeom prst="ellipse">
            <a:avLst/>
          </a:prstGeom>
        </p:spPr>
      </p:pic>
      <p:pic>
        <p:nvPicPr>
          <p:cNvPr id="4" name="Picture 3">
            <a:extLst>
              <a:ext uri="{FF2B5EF4-FFF2-40B4-BE49-F238E27FC236}">
                <a16:creationId xmlns:a16="http://schemas.microsoft.com/office/drawing/2014/main" id="{6E640837-DF22-DB4B-8B3B-02A936A1852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0179"/>
    </mc:Choice>
    <mc:Fallback xmlns="">
      <p:transition advTm="1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6"/>
                </p:tgtEl>
              </p:cMediaNode>
            </p:video>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6"/>
                                        </p:tgtEl>
                                      </p:cBhvr>
                                    </p:cmd>
                                  </p:childTnLst>
                                </p:cTn>
                              </p:par>
                            </p:childTnLst>
                          </p:cTn>
                        </p:par>
                      </p:childTnLst>
                    </p:cTn>
                  </p:par>
                </p:childTnLst>
              </p:cTn>
              <p:nextCondLst>
                <p:cond evt="onClick" delay="0">
                  <p:tgtEl>
                    <p:spTgt spid="5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a:bodyPr>
          <a:lstStyle/>
          <a:p>
            <a:r>
              <a:rPr lang="en-US" b="1" dirty="0">
                <a:solidFill>
                  <a:schemeClr val="bg1"/>
                </a:solidFill>
              </a:rPr>
              <a:t>Recommended REST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a:bodyPr>
          <a:lstStyle/>
          <a:p>
            <a:pPr>
              <a:buNone/>
            </a:pPr>
            <a:r>
              <a:rPr lang="en-US" sz="4000" u="sng" dirty="0">
                <a:solidFill>
                  <a:schemeClr val="bg1"/>
                </a:solidFill>
              </a:rPr>
              <a:t>Fall 2025</a:t>
            </a:r>
          </a:p>
          <a:p>
            <a:pPr>
              <a:buNone/>
            </a:pPr>
            <a:r>
              <a:rPr lang="en-US" dirty="0">
                <a:solidFill>
                  <a:schemeClr val="bg1"/>
                </a:solidFill>
              </a:rPr>
              <a:t>RM 330W</a:t>
            </a:r>
          </a:p>
          <a:p>
            <a:pPr>
              <a:buNone/>
            </a:pPr>
            <a:r>
              <a:rPr lang="en-US" dirty="0">
                <a:solidFill>
                  <a:schemeClr val="bg1"/>
                </a:solidFill>
              </a:rPr>
              <a:t>ENGL 202D</a:t>
            </a:r>
          </a:p>
          <a:p>
            <a:pPr>
              <a:buNone/>
            </a:pPr>
            <a:r>
              <a:rPr lang="en-US" dirty="0">
                <a:solidFill>
                  <a:schemeClr val="bg1"/>
                </a:solidFill>
              </a:rPr>
              <a:t>BLAW 341 or BA 342</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a:bodyPr>
          <a:lstStyle/>
          <a:p>
            <a:pPr>
              <a:buNone/>
            </a:pPr>
            <a:r>
              <a:rPr lang="en-US" sz="4000" u="sng" dirty="0">
                <a:solidFill>
                  <a:schemeClr val="bg1"/>
                </a:solidFill>
              </a:rPr>
              <a:t>Spring 2026</a:t>
            </a:r>
          </a:p>
          <a:p>
            <a:pPr>
              <a:buNone/>
            </a:pPr>
            <a:r>
              <a:rPr lang="en-US" dirty="0">
                <a:solidFill>
                  <a:schemeClr val="bg1"/>
                </a:solidFill>
              </a:rPr>
              <a:t>RM 450</a:t>
            </a:r>
          </a:p>
          <a:p>
            <a:pPr>
              <a:buNone/>
            </a:pPr>
            <a:r>
              <a:rPr lang="en-US" dirty="0">
                <a:solidFill>
                  <a:schemeClr val="bg1"/>
                </a:solidFill>
              </a:rPr>
              <a:t>RM 475</a:t>
            </a:r>
          </a:p>
          <a:p>
            <a:pPr>
              <a:buNone/>
            </a:pPr>
            <a:r>
              <a:rPr lang="en-US" dirty="0">
                <a:solidFill>
                  <a:schemeClr val="bg1"/>
                </a:solidFill>
              </a:rPr>
              <a:t>BA 341 or BLAW 342</a:t>
            </a:r>
          </a:p>
          <a:p>
            <a:pPr>
              <a:buNone/>
            </a:pPr>
            <a:r>
              <a:rPr lang="en-US" dirty="0">
                <a:solidFill>
                  <a:schemeClr val="bg1"/>
                </a:solidFill>
              </a:rPr>
              <a:t>Gen Ed</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53000"/>
            <a:ext cx="7239000" cy="1489639"/>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b="1" dirty="0">
                <a:solidFill>
                  <a:srgbClr val="FFFF00"/>
                </a:solidFill>
                <a:hlinkClick r:id="rId5"/>
              </a:rPr>
              <a:t>https://ugstudents.smeal.psu.edu/academics-advising/degree-requirements/majors/real-estate-degree-requirements-2023</a:t>
            </a:r>
            <a:endParaRPr lang="en-US" b="1" dirty="0">
              <a:solidFill>
                <a:srgbClr val="FFFF00"/>
              </a:solidFill>
            </a:endParaRPr>
          </a:p>
          <a:p>
            <a:pPr algn="ctr">
              <a:spcBef>
                <a:spcPct val="50000"/>
              </a:spcBef>
              <a:defRPr/>
            </a:pPr>
            <a:endParaRPr lang="en-US" b="1" dirty="0">
              <a:solidFill>
                <a:srgbClr val="FFFF00"/>
              </a:solidFill>
            </a:endParaRPr>
          </a:p>
        </p:txBody>
      </p:sp>
      <p:pic>
        <p:nvPicPr>
          <p:cNvPr id="9" name="Audio 8">
            <a:hlinkClick r:id="" action="ppaction://media"/>
            <a:extLst>
              <a:ext uri="{FF2B5EF4-FFF2-40B4-BE49-F238E27FC236}">
                <a16:creationId xmlns:a16="http://schemas.microsoft.com/office/drawing/2014/main" id="{6BC899E8-BA48-85FD-4344-8CD18F12E9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1982" t="-11398" r="-21982" b="-11398"/>
          <a:stretch>
            <a:fillRect/>
          </a:stretch>
        </p:blipFill>
        <p:spPr>
          <a:xfrm>
            <a:off x="457199" y="5943600"/>
            <a:ext cx="585073" cy="49904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18927"/>
    </mc:Choice>
    <mc:Fallback xmlns="">
      <p:transition advTm="1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5611"/>
    </mc:Choice>
    <mc:Fallback xmlns="">
      <p:transition advTm="5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0" objId="7"/>
        <p14:stopEvt time="54808"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1FC61B9E-C030-6D40-B1A5-E93CDCE051EA}"/>
              </a:ext>
            </a:extLst>
          </p:cNvPr>
          <p:cNvSpPr>
            <a:spLocks noGrp="1" noChangeArrowheads="1"/>
          </p:cNvSpPr>
          <p:nvPr>
            <p:ph type="title" idx="4294967295"/>
          </p:nvPr>
        </p:nvSpPr>
        <p:spPr bwMode="auto">
          <a:xfrm>
            <a:off x="3124200" y="1905000"/>
            <a:ext cx="3124200" cy="2590800"/>
          </a:xfrm>
          <a:prstGeom prst="irregularSeal1">
            <a:avLst/>
          </a:prstGeom>
          <a:solidFill>
            <a:srgbClr val="FFFF00"/>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2">
                    <a:lumMod val="50000"/>
                  </a:schemeClr>
                </a:solidFill>
                <a:effectLst/>
                <a:uLnTx/>
                <a:uFillTx/>
                <a:latin typeface="Arial" charset="0"/>
                <a:ea typeface="+mn-ea"/>
                <a:cs typeface="+mn-cs"/>
              </a:rPr>
              <a:t>REST</a:t>
            </a:r>
          </a:p>
        </p:txBody>
      </p:sp>
      <p:sp>
        <p:nvSpPr>
          <p:cNvPr id="14" name="Rectangle 6">
            <a:extLst>
              <a:ext uri="{FF2B5EF4-FFF2-40B4-BE49-F238E27FC236}">
                <a16:creationId xmlns:a16="http://schemas.microsoft.com/office/drawing/2014/main" id="{01F8206F-BF4D-7A4A-A2DC-7B5FE2E95677}"/>
              </a:ext>
            </a:extLst>
          </p:cNvPr>
          <p:cNvSpPr>
            <a:spLocks noChangeArrowheads="1"/>
          </p:cNvSpPr>
          <p:nvPr/>
        </p:nvSpPr>
        <p:spPr bwMode="auto">
          <a:xfrm>
            <a:off x="3810000" y="6096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R EST Courses</a:t>
            </a:r>
          </a:p>
        </p:txBody>
      </p:sp>
      <p:sp>
        <p:nvSpPr>
          <p:cNvPr id="16" name="Rectangle 8">
            <a:extLst>
              <a:ext uri="{FF2B5EF4-FFF2-40B4-BE49-F238E27FC236}">
                <a16:creationId xmlns:a16="http://schemas.microsoft.com/office/drawing/2014/main" id="{2BD4DF0E-7455-9546-9BC1-96266DAD89CF}"/>
              </a:ext>
            </a:extLst>
          </p:cNvPr>
          <p:cNvSpPr>
            <a:spLocks noChangeArrowheads="1"/>
          </p:cNvSpPr>
          <p:nvPr/>
        </p:nvSpPr>
        <p:spPr bwMode="auto">
          <a:xfrm>
            <a:off x="6553200" y="12954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2E1D74E0-AE5E-7440-B92F-711C5728D22C}"/>
              </a:ext>
            </a:extLst>
          </p:cNvPr>
          <p:cNvSpPr>
            <a:spLocks noChangeArrowheads="1"/>
          </p:cNvSpPr>
          <p:nvPr/>
        </p:nvSpPr>
        <p:spPr bwMode="auto">
          <a:xfrm>
            <a:off x="6735871" y="32004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EDE90FEE-0DFA-B34E-988C-7CA7ED8DFC35}"/>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D73D86CD-77DF-F544-BDC1-7D1648FB804F}"/>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61D03C43-8645-3C49-8BA7-09A420C31585}"/>
              </a:ext>
            </a:extLst>
          </p:cNvPr>
          <p:cNvSpPr>
            <a:spLocks noChangeArrowheads="1"/>
          </p:cNvSpPr>
          <p:nvPr/>
        </p:nvSpPr>
        <p:spPr bwMode="auto">
          <a:xfrm>
            <a:off x="800100" y="1110119"/>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264688"/>
          </a:xfrm>
          <a:prstGeom prst="rect">
            <a:avLst/>
          </a:prstGeom>
        </p:spPr>
        <p:txBody>
          <a:bodyPr wrap="square" anchor="t">
            <a:spAutoFit/>
          </a:bodyPr>
          <a:lstStyle/>
          <a:p>
            <a:r>
              <a:rPr lang="en-US" dirty="0">
                <a:latin typeface="Arial"/>
                <a:cs typeface="Arial"/>
              </a:rPr>
              <a:t>LINK: </a:t>
            </a:r>
          </a:p>
        </p:txBody>
      </p:sp>
      <p:pic>
        <p:nvPicPr>
          <p:cNvPr id="10" name="Recorded Sound">
            <a:hlinkClick r:id="" action="ppaction://media"/>
            <a:extLst>
              <a:ext uri="{FF2B5EF4-FFF2-40B4-BE49-F238E27FC236}">
                <a16:creationId xmlns:a16="http://schemas.microsoft.com/office/drawing/2014/main" id="{56F3B3E6-39EA-7D4F-BFB4-BF34A965703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
        <p:nvSpPr>
          <p:cNvPr id="4" name="TextBox 3">
            <a:extLst>
              <a:ext uri="{FF2B5EF4-FFF2-40B4-BE49-F238E27FC236}">
                <a16:creationId xmlns:a16="http://schemas.microsoft.com/office/drawing/2014/main" id="{83AFDA6B-3867-48D4-30D3-ED16E7B8DDE6}"/>
              </a:ext>
            </a:extLst>
          </p:cNvPr>
          <p:cNvSpPr txBox="1"/>
          <p:nvPr/>
        </p:nvSpPr>
        <p:spPr>
          <a:xfrm>
            <a:off x="1562100" y="5994602"/>
            <a:ext cx="4686300" cy="803297"/>
          </a:xfrm>
          <a:prstGeom prst="rect">
            <a:avLst/>
          </a:prstGeom>
          <a:noFill/>
        </p:spPr>
        <p:txBody>
          <a:bodyPr wrap="square">
            <a:spAutoFit/>
          </a:bodyPr>
          <a:lstStyle/>
          <a:p>
            <a:r>
              <a:rPr lang="en-US" dirty="0">
                <a:hlinkClick r:id="rId6"/>
              </a:rPr>
              <a:t>https://ugstudents.smeal.psu.edu/academics-advising/degree-requirements/majors/real-estate-degree-requirements-2023</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p14:dur="0" advTm="37646"/>
    </mc:Choice>
    <mc:Fallback xmlns="">
      <p:transition advTm="3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1" objId="10"/>
        <p14:stopEvt time="36819"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825"/>
    </mc:Choice>
    <mc:Fallback xmlns="">
      <p:transition advTm="4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9" objId="6"/>
        <p14:stopEvt time="46082"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Real Estate major must complete in residence with Smeal College faculty all 300 level and above Real Estate courses.  </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34AE1FBB-7486-5B49-853C-246273CC180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210715"/>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4149"/>
    </mc:Choice>
    <mc:Fallback xmlns="">
      <p:transition advTm="5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6"/>
        <p14:stopEvt time="54148"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896600" y="4813300"/>
            <a:ext cx="2057400" cy="2057400"/>
          </a:xfrm>
          <a:prstGeom prst="ellipse">
            <a:avLst/>
          </a:prstGeom>
        </p:spPr>
      </p:pic>
      <p:pic>
        <p:nvPicPr>
          <p:cNvPr id="2" name="Picture 1">
            <a:extLst>
              <a:ext uri="{FF2B5EF4-FFF2-40B4-BE49-F238E27FC236}">
                <a16:creationId xmlns:a16="http://schemas.microsoft.com/office/drawing/2014/main" id="{6E8F57CD-BEF8-D29E-1EE1-14570436DD1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
        <p:nvSpPr>
          <p:cNvPr id="4" name="Title 3">
            <a:extLst>
              <a:ext uri="{FF2B5EF4-FFF2-40B4-BE49-F238E27FC236}">
                <a16:creationId xmlns:a16="http://schemas.microsoft.com/office/drawing/2014/main" id="{38A7A171-57B4-16C1-F893-CBEBE6B724F0}"/>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sz="4400" b="1" dirty="0">
                <a:solidFill>
                  <a:schemeClr val="bg1"/>
                </a:solidFill>
                <a:latin typeface="Aptos"/>
              </a:rPr>
              <a:t> Request for Third Repeat of a Smeal Major Course</a:t>
            </a:r>
            <a:endParaRPr lang="en-US" dirty="0"/>
          </a:p>
        </p:txBody>
      </p:sp>
    </p:spTree>
    <p:extLst>
      <p:ext uri="{BB962C8B-B14F-4D97-AF65-F5344CB8AC3E}">
        <p14:creationId xmlns:p14="http://schemas.microsoft.com/office/powerpoint/2010/main" val="1529244714"/>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77E73B-8E22-4E61-A758-327BCC784055}">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customXml/itemProps2.xml><?xml version="1.0" encoding="utf-8"?>
<ds:datastoreItem xmlns:ds="http://schemas.openxmlformats.org/officeDocument/2006/customXml" ds:itemID="{706A28B8-EF35-4191-A07B-F435E74BFB87}">
  <ds:schemaRefs>
    <ds:schemaRef ds:uri="http://schemas.microsoft.com/sharepoint/v3/contenttype/forms"/>
  </ds:schemaRefs>
</ds:datastoreItem>
</file>

<file path=customXml/itemProps3.xml><?xml version="1.0" encoding="utf-8"?>
<ds:datastoreItem xmlns:ds="http://schemas.openxmlformats.org/officeDocument/2006/customXml" ds:itemID="{3F2A6137-2606-4A33-BC2C-DA9665AC86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9752</TotalTime>
  <Words>2339</Words>
  <Application>Microsoft Macintosh PowerPoint</Application>
  <PresentationFormat>On-screen Show (4:3)</PresentationFormat>
  <Paragraphs>245</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Real Estate</vt:lpstr>
      <vt:lpstr>Recommended REST Schedule</vt:lpstr>
      <vt:lpstr>What To Do If a Course Is Full</vt:lpstr>
      <vt:lpstr>REST</vt:lpstr>
      <vt:lpstr>Smeal Minors</vt:lpstr>
      <vt:lpstr>Smeal College Policy</vt:lpstr>
      <vt:lpstr> Request for Third Repeat of a Smeal Major Course</vt:lpstr>
      <vt:lpstr>General Education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369</cp:revision>
  <cp:lastPrinted>2018-12-21T18:59:57Z</cp:lastPrinted>
  <dcterms:created xsi:type="dcterms:W3CDTF">2005-12-09T16:58:48Z</dcterms:created>
  <dcterms:modified xsi:type="dcterms:W3CDTF">2025-03-11T15:35:10Z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