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3"/>
  </p:notesMasterIdLst>
  <p:handoutMasterIdLst>
    <p:handoutMasterId r:id="rId24"/>
  </p:handoutMasterIdLst>
  <p:sldIdLst>
    <p:sldId id="256" r:id="rId5"/>
    <p:sldId id="346" r:id="rId6"/>
    <p:sldId id="365" r:id="rId7"/>
    <p:sldId id="348" r:id="rId8"/>
    <p:sldId id="345" r:id="rId9"/>
    <p:sldId id="327" r:id="rId10"/>
    <p:sldId id="351" r:id="rId11"/>
    <p:sldId id="352" r:id="rId12"/>
    <p:sldId id="366" r:id="rId13"/>
    <p:sldId id="354" r:id="rId14"/>
    <p:sldId id="364" r:id="rId15"/>
    <p:sldId id="355" r:id="rId16"/>
    <p:sldId id="356" r:id="rId17"/>
    <p:sldId id="357" r:id="rId18"/>
    <p:sldId id="358" r:id="rId19"/>
    <p:sldId id="359" r:id="rId20"/>
    <p:sldId id="360" r:id="rId21"/>
    <p:sldId id="318" r:id="rId22"/>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A58FFF-F5C5-410B-9009-C62A447E31A4}" v="1" dt="2024-02-21T13:48:38.9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78" autoAdjust="0"/>
    <p:restoredTop sz="84082" autoAdjust="0"/>
  </p:normalViewPr>
  <p:slideViewPr>
    <p:cSldViewPr>
      <p:cViewPr varScale="1">
        <p:scale>
          <a:sx n="62" d="100"/>
          <a:sy n="62" d="100"/>
        </p:scale>
        <p:origin x="1902" y="42"/>
      </p:cViewPr>
      <p:guideLst>
        <p:guide orient="horz" pos="4032"/>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Bixler" userId="383e235c5528b002" providerId="LiveId" clId="{7BA58FFF-F5C5-410B-9009-C62A447E31A4}"/>
    <pc:docChg chg="addSld delSld modSld">
      <pc:chgData name="Brett Bixler" userId="383e235c5528b002" providerId="LiveId" clId="{7BA58FFF-F5C5-410B-9009-C62A447E31A4}" dt="2024-02-21T13:48:41.115" v="46" actId="47"/>
      <pc:docMkLst>
        <pc:docMk/>
      </pc:docMkLst>
      <pc:sldChg chg="modSp mod">
        <pc:chgData name="Brett Bixler" userId="383e235c5528b002" providerId="LiveId" clId="{7BA58FFF-F5C5-410B-9009-C62A447E31A4}" dt="2024-02-21T13:33:39.093" v="44" actId="14100"/>
        <pc:sldMkLst>
          <pc:docMk/>
          <pc:sldMk cId="0" sldId="256"/>
        </pc:sldMkLst>
        <pc:picChg chg="mod">
          <ac:chgData name="Brett Bixler" userId="383e235c5528b002" providerId="LiveId" clId="{7BA58FFF-F5C5-410B-9009-C62A447E31A4}" dt="2024-02-21T13:33:39.093" v="44" actId="14100"/>
          <ac:picMkLst>
            <pc:docMk/>
            <pc:sldMk cId="0" sldId="256"/>
            <ac:picMk id="38" creationId="{5145BFE8-D2A9-99C9-72D8-F9E31C5F602F}"/>
          </ac:picMkLst>
        </pc:picChg>
      </pc:sldChg>
      <pc:sldChg chg="modSp mod">
        <pc:chgData name="Brett Bixler" userId="383e235c5528b002" providerId="LiveId" clId="{7BA58FFF-F5C5-410B-9009-C62A447E31A4}" dt="2024-02-21T13:33:22.254" v="43" actId="14100"/>
        <pc:sldMkLst>
          <pc:docMk/>
          <pc:sldMk cId="0" sldId="318"/>
        </pc:sldMkLst>
        <pc:picChg chg="mod">
          <ac:chgData name="Brett Bixler" userId="383e235c5528b002" providerId="LiveId" clId="{7BA58FFF-F5C5-410B-9009-C62A447E31A4}" dt="2024-02-21T13:33:22.254" v="43" actId="14100"/>
          <ac:picMkLst>
            <pc:docMk/>
            <pc:sldMk cId="0" sldId="318"/>
            <ac:picMk id="2" creationId="{C5C47524-8379-45E8-8A56-12362342ABE7}"/>
          </ac:picMkLst>
        </pc:picChg>
      </pc:sldChg>
      <pc:sldChg chg="modSp mod">
        <pc:chgData name="Brett Bixler" userId="383e235c5528b002" providerId="LiveId" clId="{7BA58FFF-F5C5-410B-9009-C62A447E31A4}" dt="2024-02-21T13:31:40.613" v="27" actId="1036"/>
        <pc:sldMkLst>
          <pc:docMk/>
          <pc:sldMk cId="0" sldId="327"/>
        </pc:sldMkLst>
        <pc:picChg chg="mod">
          <ac:chgData name="Brett Bixler" userId="383e235c5528b002" providerId="LiveId" clId="{7BA58FFF-F5C5-410B-9009-C62A447E31A4}" dt="2024-02-21T13:31:40.613" v="27" actId="1036"/>
          <ac:picMkLst>
            <pc:docMk/>
            <pc:sldMk cId="0" sldId="327"/>
            <ac:picMk id="10" creationId="{56F3B3E6-39EA-7D4F-BFB4-BF34A9657032}"/>
          </ac:picMkLst>
        </pc:picChg>
      </pc:sldChg>
      <pc:sldChg chg="modSp mod">
        <pc:chgData name="Brett Bixler" userId="383e235c5528b002" providerId="LiveId" clId="{7BA58FFF-F5C5-410B-9009-C62A447E31A4}" dt="2024-02-21T13:30:02.754" v="21" actId="1036"/>
        <pc:sldMkLst>
          <pc:docMk/>
          <pc:sldMk cId="3331796265" sldId="345"/>
        </pc:sldMkLst>
        <pc:picChg chg="mod">
          <ac:chgData name="Brett Bixler" userId="383e235c5528b002" providerId="LiveId" clId="{7BA58FFF-F5C5-410B-9009-C62A447E31A4}" dt="2024-02-21T13:30:02.754" v="21" actId="1036"/>
          <ac:picMkLst>
            <pc:docMk/>
            <pc:sldMk cId="3331796265" sldId="345"/>
            <ac:picMk id="7" creationId="{A87151D2-3FBB-48ED-BEDA-A9A52AB1CBD9}"/>
          </ac:picMkLst>
        </pc:picChg>
      </pc:sldChg>
      <pc:sldChg chg="modSp mod">
        <pc:chgData name="Brett Bixler" userId="383e235c5528b002" providerId="LiveId" clId="{7BA58FFF-F5C5-410B-9009-C62A447E31A4}" dt="2024-02-21T13:28:25.679" v="6" actId="14100"/>
        <pc:sldMkLst>
          <pc:docMk/>
          <pc:sldMk cId="1070857059" sldId="346"/>
        </pc:sldMkLst>
        <pc:picChg chg="mod">
          <ac:chgData name="Brett Bixler" userId="383e235c5528b002" providerId="LiveId" clId="{7BA58FFF-F5C5-410B-9009-C62A447E31A4}" dt="2024-02-21T13:28:25.679" v="6" actId="14100"/>
          <ac:picMkLst>
            <pc:docMk/>
            <pc:sldMk cId="1070857059" sldId="346"/>
            <ac:picMk id="6" creationId="{A389BED2-820A-9B4A-8A9D-354C480B62D9}"/>
          </ac:picMkLst>
        </pc:picChg>
      </pc:sldChg>
      <pc:sldChg chg="modSp mod">
        <pc:chgData name="Brett Bixler" userId="383e235c5528b002" providerId="LiveId" clId="{7BA58FFF-F5C5-410B-9009-C62A447E31A4}" dt="2024-02-21T13:29:32.917" v="19" actId="1036"/>
        <pc:sldMkLst>
          <pc:docMk/>
          <pc:sldMk cId="966649827" sldId="348"/>
        </pc:sldMkLst>
        <pc:picChg chg="mod">
          <ac:chgData name="Brett Bixler" userId="383e235c5528b002" providerId="LiveId" clId="{7BA58FFF-F5C5-410B-9009-C62A447E31A4}" dt="2024-02-21T13:29:32.917" v="19" actId="1036"/>
          <ac:picMkLst>
            <pc:docMk/>
            <pc:sldMk cId="966649827" sldId="348"/>
            <ac:picMk id="9" creationId="{6BC899E8-BA48-85FD-4344-8CD18F12E96F}"/>
          </ac:picMkLst>
        </pc:picChg>
      </pc:sldChg>
      <pc:sldChg chg="modSp mod">
        <pc:chgData name="Brett Bixler" userId="383e235c5528b002" providerId="LiveId" clId="{7BA58FFF-F5C5-410B-9009-C62A447E31A4}" dt="2024-02-21T13:31:51.515" v="28" actId="14100"/>
        <pc:sldMkLst>
          <pc:docMk/>
          <pc:sldMk cId="212466175" sldId="351"/>
        </pc:sldMkLst>
        <pc:picChg chg="mod">
          <ac:chgData name="Brett Bixler" userId="383e235c5528b002" providerId="LiveId" clId="{7BA58FFF-F5C5-410B-9009-C62A447E31A4}" dt="2024-02-21T13:31:51.515" v="28" actId="14100"/>
          <ac:picMkLst>
            <pc:docMk/>
            <pc:sldMk cId="212466175" sldId="351"/>
            <ac:picMk id="6" creationId="{6AF35FC5-EE5A-9246-AE9C-89BD981762FE}"/>
          </ac:picMkLst>
        </pc:picChg>
      </pc:sldChg>
      <pc:sldChg chg="modSp mod">
        <pc:chgData name="Brett Bixler" userId="383e235c5528b002" providerId="LiveId" clId="{7BA58FFF-F5C5-410B-9009-C62A447E31A4}" dt="2024-02-21T13:31:08.333" v="26" actId="1036"/>
        <pc:sldMkLst>
          <pc:docMk/>
          <pc:sldMk cId="3317080152" sldId="352"/>
        </pc:sldMkLst>
        <pc:picChg chg="mod">
          <ac:chgData name="Brett Bixler" userId="383e235c5528b002" providerId="LiveId" clId="{7BA58FFF-F5C5-410B-9009-C62A447E31A4}" dt="2024-02-21T13:31:08.333" v="26" actId="1036"/>
          <ac:picMkLst>
            <pc:docMk/>
            <pc:sldMk cId="3317080152" sldId="352"/>
            <ac:picMk id="6" creationId="{34AE1FBB-7486-5B49-853C-246273CC1809}"/>
          </ac:picMkLst>
        </pc:picChg>
      </pc:sldChg>
      <pc:sldChg chg="modSp del mod">
        <pc:chgData name="Brett Bixler" userId="383e235c5528b002" providerId="LiveId" clId="{7BA58FFF-F5C5-410B-9009-C62A447E31A4}" dt="2024-02-21T13:48:41.115" v="46" actId="47"/>
        <pc:sldMkLst>
          <pc:docMk/>
          <pc:sldMk cId="516413357" sldId="353"/>
        </pc:sldMkLst>
        <pc:picChg chg="mod">
          <ac:chgData name="Brett Bixler" userId="383e235c5528b002" providerId="LiveId" clId="{7BA58FFF-F5C5-410B-9009-C62A447E31A4}" dt="2024-02-21T13:32:03.056" v="31" actId="1036"/>
          <ac:picMkLst>
            <pc:docMk/>
            <pc:sldMk cId="516413357" sldId="353"/>
            <ac:picMk id="19" creationId="{BD987610-0AA6-1F4A-99AF-CD400C71ECF0}"/>
          </ac:picMkLst>
        </pc:picChg>
      </pc:sldChg>
      <pc:sldChg chg="modSp mod">
        <pc:chgData name="Brett Bixler" userId="383e235c5528b002" providerId="LiveId" clId="{7BA58FFF-F5C5-410B-9009-C62A447E31A4}" dt="2024-02-21T13:32:12.291" v="32" actId="14100"/>
        <pc:sldMkLst>
          <pc:docMk/>
          <pc:sldMk cId="3162339512" sldId="354"/>
        </pc:sldMkLst>
        <pc:picChg chg="mod">
          <ac:chgData name="Brett Bixler" userId="383e235c5528b002" providerId="LiveId" clId="{7BA58FFF-F5C5-410B-9009-C62A447E31A4}" dt="2024-02-21T13:32:12.291" v="32" actId="14100"/>
          <ac:picMkLst>
            <pc:docMk/>
            <pc:sldMk cId="3162339512" sldId="354"/>
            <ac:picMk id="7" creationId="{DEA7BD46-4D0A-1C49-B2FD-3D42E7686141}"/>
          </ac:picMkLst>
        </pc:picChg>
      </pc:sldChg>
      <pc:sldChg chg="modSp mod">
        <pc:chgData name="Brett Bixler" userId="383e235c5528b002" providerId="LiveId" clId="{7BA58FFF-F5C5-410B-9009-C62A447E31A4}" dt="2024-02-21T13:32:30.344" v="36" actId="1038"/>
        <pc:sldMkLst>
          <pc:docMk/>
          <pc:sldMk cId="3978750695" sldId="355"/>
        </pc:sldMkLst>
        <pc:picChg chg="mod">
          <ac:chgData name="Brett Bixler" userId="383e235c5528b002" providerId="LiveId" clId="{7BA58FFF-F5C5-410B-9009-C62A447E31A4}" dt="2024-02-21T13:32:30.344" v="36" actId="1038"/>
          <ac:picMkLst>
            <pc:docMk/>
            <pc:sldMk cId="3978750695" sldId="355"/>
            <ac:picMk id="5" creationId="{2E217376-72D2-AC4C-93AB-A9F82A9F3B1F}"/>
          </ac:picMkLst>
        </pc:picChg>
      </pc:sldChg>
      <pc:sldChg chg="modSp mod">
        <pc:chgData name="Brett Bixler" userId="383e235c5528b002" providerId="LiveId" clId="{7BA58FFF-F5C5-410B-9009-C62A447E31A4}" dt="2024-02-21T13:32:41.425" v="37" actId="14100"/>
        <pc:sldMkLst>
          <pc:docMk/>
          <pc:sldMk cId="670441758" sldId="356"/>
        </pc:sldMkLst>
        <pc:picChg chg="mod">
          <ac:chgData name="Brett Bixler" userId="383e235c5528b002" providerId="LiveId" clId="{7BA58FFF-F5C5-410B-9009-C62A447E31A4}" dt="2024-02-21T13:32:41.425" v="37" actId="14100"/>
          <ac:picMkLst>
            <pc:docMk/>
            <pc:sldMk cId="670441758" sldId="356"/>
            <ac:picMk id="7" creationId="{47D53296-7BF8-8347-8FA2-FBE4FCB74F75}"/>
          </ac:picMkLst>
        </pc:picChg>
      </pc:sldChg>
      <pc:sldChg chg="modSp mod">
        <pc:chgData name="Brett Bixler" userId="383e235c5528b002" providerId="LiveId" clId="{7BA58FFF-F5C5-410B-9009-C62A447E31A4}" dt="2024-02-21T13:32:48.400" v="38" actId="14100"/>
        <pc:sldMkLst>
          <pc:docMk/>
          <pc:sldMk cId="3577003416" sldId="357"/>
        </pc:sldMkLst>
        <pc:picChg chg="mod">
          <ac:chgData name="Brett Bixler" userId="383e235c5528b002" providerId="LiveId" clId="{7BA58FFF-F5C5-410B-9009-C62A447E31A4}" dt="2024-02-21T13:32:48.400" v="38" actId="14100"/>
          <ac:picMkLst>
            <pc:docMk/>
            <pc:sldMk cId="3577003416" sldId="357"/>
            <ac:picMk id="5" creationId="{95516D55-8F70-6E46-B046-74AF217D7B25}"/>
          </ac:picMkLst>
        </pc:picChg>
      </pc:sldChg>
      <pc:sldChg chg="modSp mod">
        <pc:chgData name="Brett Bixler" userId="383e235c5528b002" providerId="LiveId" clId="{7BA58FFF-F5C5-410B-9009-C62A447E31A4}" dt="2024-02-21T13:33:02.138" v="40" actId="14100"/>
        <pc:sldMkLst>
          <pc:docMk/>
          <pc:sldMk cId="3761601217" sldId="358"/>
        </pc:sldMkLst>
        <pc:picChg chg="mod">
          <ac:chgData name="Brett Bixler" userId="383e235c5528b002" providerId="LiveId" clId="{7BA58FFF-F5C5-410B-9009-C62A447E31A4}" dt="2024-02-21T13:33:02.138" v="40" actId="14100"/>
          <ac:picMkLst>
            <pc:docMk/>
            <pc:sldMk cId="3761601217" sldId="358"/>
            <ac:picMk id="6" creationId="{82AD7D9A-1093-2E41-B45E-9EDF6F74D1A5}"/>
          </ac:picMkLst>
        </pc:picChg>
      </pc:sldChg>
      <pc:sldChg chg="modSp mod">
        <pc:chgData name="Brett Bixler" userId="383e235c5528b002" providerId="LiveId" clId="{7BA58FFF-F5C5-410B-9009-C62A447E31A4}" dt="2024-02-21T13:33:07.252" v="41" actId="14100"/>
        <pc:sldMkLst>
          <pc:docMk/>
          <pc:sldMk cId="2945599037" sldId="359"/>
        </pc:sldMkLst>
        <pc:picChg chg="mod">
          <ac:chgData name="Brett Bixler" userId="383e235c5528b002" providerId="LiveId" clId="{7BA58FFF-F5C5-410B-9009-C62A447E31A4}" dt="2024-02-21T13:33:07.252" v="41" actId="14100"/>
          <ac:picMkLst>
            <pc:docMk/>
            <pc:sldMk cId="2945599037" sldId="359"/>
            <ac:picMk id="7" creationId="{92C459BD-1F49-4F45-87C3-CD22CCBB3244}"/>
          </ac:picMkLst>
        </pc:picChg>
      </pc:sldChg>
      <pc:sldChg chg="modSp mod">
        <pc:chgData name="Brett Bixler" userId="383e235c5528b002" providerId="LiveId" clId="{7BA58FFF-F5C5-410B-9009-C62A447E31A4}" dt="2024-02-21T13:33:14.504" v="42" actId="14100"/>
        <pc:sldMkLst>
          <pc:docMk/>
          <pc:sldMk cId="804876573" sldId="360"/>
        </pc:sldMkLst>
        <pc:picChg chg="mod">
          <ac:chgData name="Brett Bixler" userId="383e235c5528b002" providerId="LiveId" clId="{7BA58FFF-F5C5-410B-9009-C62A447E31A4}" dt="2024-02-21T13:33:14.504" v="42" actId="14100"/>
          <ac:picMkLst>
            <pc:docMk/>
            <pc:sldMk cId="804876573" sldId="360"/>
            <ac:picMk id="6" creationId="{C79F6764-DA73-834F-B189-4DFFBDAA4CEF}"/>
          </ac:picMkLst>
        </pc:picChg>
      </pc:sldChg>
      <pc:sldChg chg="modSp mod">
        <pc:chgData name="Brett Bixler" userId="383e235c5528b002" providerId="LiveId" clId="{7BA58FFF-F5C5-410B-9009-C62A447E31A4}" dt="2024-02-21T13:32:21.207" v="34" actId="1038"/>
        <pc:sldMkLst>
          <pc:docMk/>
          <pc:sldMk cId="107327380" sldId="364"/>
        </pc:sldMkLst>
        <pc:picChg chg="mod">
          <ac:chgData name="Brett Bixler" userId="383e235c5528b002" providerId="LiveId" clId="{7BA58FFF-F5C5-410B-9009-C62A447E31A4}" dt="2024-02-21T13:32:21.207" v="34" actId="1038"/>
          <ac:picMkLst>
            <pc:docMk/>
            <pc:sldMk cId="107327380" sldId="364"/>
            <ac:picMk id="5" creationId="{4CDF8E4D-9545-E241-B732-6B86004469FC}"/>
          </ac:picMkLst>
        </pc:picChg>
      </pc:sldChg>
      <pc:sldChg chg="modSp mod">
        <pc:chgData name="Brett Bixler" userId="383e235c5528b002" providerId="LiveId" clId="{7BA58FFF-F5C5-410B-9009-C62A447E31A4}" dt="2024-02-21T13:29:21.287" v="13" actId="1036"/>
        <pc:sldMkLst>
          <pc:docMk/>
          <pc:sldMk cId="2500610691" sldId="365"/>
        </pc:sldMkLst>
        <pc:picChg chg="mod">
          <ac:chgData name="Brett Bixler" userId="383e235c5528b002" providerId="LiveId" clId="{7BA58FFF-F5C5-410B-9009-C62A447E31A4}" dt="2024-02-21T13:29:21.287" v="13" actId="1036"/>
          <ac:picMkLst>
            <pc:docMk/>
            <pc:sldMk cId="2500610691" sldId="365"/>
            <ac:picMk id="6" creationId="{2259ED1A-325E-B331-967B-AFC92EC6AA62}"/>
          </ac:picMkLst>
        </pc:picChg>
      </pc:sldChg>
      <pc:sldChg chg="add">
        <pc:chgData name="Brett Bixler" userId="383e235c5528b002" providerId="LiveId" clId="{7BA58FFF-F5C5-410B-9009-C62A447E31A4}" dt="2024-02-21T13:48:38.911" v="45"/>
        <pc:sldMkLst>
          <pc:docMk/>
          <pc:sldMk cId="1016562241" sldId="3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2/21/2024</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Real Estate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r>
            <a:r>
              <a:rPr lang="en-US" sz="1200" kern="1200">
                <a:solidFill>
                  <a:schemeClr val="tx1"/>
                </a:solidFill>
                <a:effectLst/>
                <a:latin typeface="Arial" charset="0"/>
                <a:ea typeface="+mn-ea"/>
                <a:cs typeface="+mn-cs"/>
              </a:rPr>
              <a:t>at  AT </a:t>
            </a:r>
            <a:r>
              <a:rPr lang="en-US" sz="1200" kern="1200" dirty="0">
                <a:solidFill>
                  <a:schemeClr val="tx1"/>
                </a:solidFill>
                <a:effectLst/>
                <a:latin typeface="Arial" charset="0"/>
                <a:ea typeface="+mn-ea"/>
                <a:cs typeface="+mn-cs"/>
              </a:rPr>
              <a:t>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a:solidFill>
                  <a:schemeClr val="tx1"/>
                </a:solidFill>
                <a:effectLst/>
                <a:latin typeface="Arial" charset="0"/>
                <a:ea typeface="+mn-ea"/>
                <a:cs typeface="+mn-cs"/>
              </a:rPr>
              <a:t>The Education </a:t>
            </a:r>
            <a:r>
              <a:rPr lang="en-US" sz="1200" kern="1200" dirty="0">
                <a:solidFill>
                  <a:schemeClr val="tx1"/>
                </a:solidFill>
                <a:effectLst/>
                <a:latin typeface="Arial" charset="0"/>
                <a:ea typeface="+mn-ea"/>
                <a:cs typeface="+mn-cs"/>
              </a:rPr>
              <a:t>A</a:t>
            </a:r>
            <a:r>
              <a:rPr lang="en-US" sz="1200" kern="1200">
                <a:solidFill>
                  <a:schemeClr val="tx1"/>
                </a:solidFill>
                <a:effectLst/>
                <a:latin typeface="Arial" charset="0"/>
                <a:ea typeface="+mn-ea"/>
                <a:cs typeface="+mn-cs"/>
              </a:rPr>
              <a:t>broad </a:t>
            </a:r>
            <a:r>
              <a:rPr lang="en-US" sz="1200" kern="1200" dirty="0">
                <a:solidFill>
                  <a:schemeClr val="tx1"/>
                </a:solidFill>
                <a:effectLst/>
                <a:latin typeface="Arial" charset="0"/>
                <a:ea typeface="+mn-ea"/>
                <a:cs typeface="+mn-cs"/>
              </a:rPr>
              <a:t>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18</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Real Estate curriculum for students scheduling in the Fall 2024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RM 330W.</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BLAW 341 or BA 342 in order to meet degree requirements.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 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Real Estate. 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pPr marL="0" indent="0">
              <a:buNone/>
              <a:defRPr/>
            </a:pPr>
            <a:r>
              <a:rPr lang="en-US" sz="1200" dirty="0"/>
              <a:t>For example, </a:t>
            </a:r>
            <a:r>
              <a:rPr lang="en-US" sz="1200" dirty="0">
                <a:solidFill>
                  <a:schemeClr val="bg1"/>
                </a:solidFill>
              </a:rPr>
              <a:t>students in the Real Estate major must complete in residence with Smeal College faculty all 300 level and above Real Estate courses.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 Natural Sciences, GA Art, GH Humanities, GS Social and Behavioral Sciences, and GHW Health and Wellness.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advisor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three credits at a United States culture, also known as US culture, and three credits of an international culture, also known as IL Culture.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Often you may fulfill a US or IL cultures requirement, while also fulfilling a general education requirement in the Arts, Humanities or the Social and Behavioral Sciences.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courses are identified on the schedule of courses by AUS or IL after the course description.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also requires 2 inter-domain or integrative studies courses, to be taken while fulfilling the general education requirements.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 sure that you have scheduled a total of six credits in inter-domain coursework.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may also schedule courses such as World Language if you have not yet reached the third level, CAS 100 Public Speaking, or English 202D Business Writing, in order to complete your Smeal General Education requirement.</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564708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ugstudents.smeal.psu.edu/student-organizations" TargetMode="External"/><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global.psu.edu/" TargetMode="External"/><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ugstudents.smeal.psu.edu/academics-advising/degree-requirements/majors/real-estate-degree-requirements-2023"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8.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ugstudents.smeal.psu.edu/academics-advising/degree-requirements/majors/real-estate-degree-requirements-2023"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ugstudents.smeal.psu.edu/academics-advising/degree-requirements/majors/real-estate-degree-requirements-2023" TargetMode="Externa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38" name="Audio 37">
            <a:hlinkClick r:id="" action="ppaction://media"/>
            <a:extLst>
              <a:ext uri="{FF2B5EF4-FFF2-40B4-BE49-F238E27FC236}">
                <a16:creationId xmlns:a16="http://schemas.microsoft.com/office/drawing/2014/main" id="{5145BFE8-D2A9-99C9-72D8-F9E31C5F60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5943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624"/>
    </mc:Choice>
    <mc:Fallback xmlns="">
      <p:transition advTm="9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7273"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019800"/>
            <a:ext cx="584200" cy="5842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718"/>
    </mc:Choice>
    <mc:Fallback xmlns="">
      <p:transition advTm="2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5" objId="7"/>
        <p14:stopEvt time="23978"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0200" y="6019800"/>
            <a:ext cx="584200" cy="5842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29883"/>
    </mc:Choice>
    <mc:Fallback xmlns="">
      <p:transition advTm="2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7" objId="5"/>
        <p14:stopEvt time="29723"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5600" y="6019800"/>
            <a:ext cx="558800" cy="5588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3445"/>
    </mc:Choice>
    <mc:Fallback xmlns="">
      <p:transition advTm="53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0" objId="5"/>
        <p14:stopEvt time="53160"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1" y="6033973"/>
            <a:ext cx="570027" cy="570027"/>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796"/>
    </mc:Choice>
    <mc:Fallback xmlns="">
      <p:transition advTm="1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14796"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019800"/>
            <a:ext cx="584200" cy="5842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7491"/>
    </mc:Choice>
    <mc:Fallback xmlns="">
      <p:transition advTm="7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 objId="5"/>
        <p14:stopEvt time="7491"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019800"/>
            <a:ext cx="584200" cy="5842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7438"/>
    </mc:Choice>
    <mc:Fallback xmlns="">
      <p:transition advTm="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6052"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019800"/>
            <a:ext cx="584200" cy="5842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7710"/>
    </mc:Choice>
    <mc:Fallback xmlns="">
      <p:transition advTm="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1" objId="7"/>
        <p14:stopEvt time="7710" objId="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019800"/>
            <a:ext cx="584200" cy="5842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687"/>
    </mc:Choice>
    <mc:Fallback xmlns="">
      <p:transition advTm="6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6687"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a:lnSpc>
                <a:spcPct val="80000"/>
              </a:lnSpc>
              <a:spcBef>
                <a:spcPct val="10000"/>
              </a:spcBef>
              <a:buNone/>
            </a:pPr>
            <a:r>
              <a:rPr lang="en-US" sz="1400" b="1" dirty="0">
                <a:solidFill>
                  <a:schemeClr val="bg1"/>
                </a:solidFill>
              </a:rPr>
              <a:t>Major Degree Requirements Page:</a:t>
            </a:r>
          </a:p>
          <a:p>
            <a:pPr marL="0" indent="0">
              <a:lnSpc>
                <a:spcPct val="80000"/>
              </a:lnSpc>
              <a:spcBef>
                <a:spcPct val="10000"/>
              </a:spcBef>
              <a:buNone/>
            </a:pPr>
            <a:r>
              <a:rPr lang="en-US" sz="1400" dirty="0">
                <a:solidFill>
                  <a:schemeClr val="bg1"/>
                </a:solidFill>
                <a:hlinkClick r:id="rId5"/>
              </a:rPr>
              <a:t>https://ugstudents.smeal.psu.edu/academics-advising/degree-requirements/majors/real-                                        estate-degree-requirements-2023</a:t>
            </a:r>
            <a:endParaRPr lang="en-US" sz="1400" dirty="0">
              <a:solidFill>
                <a:schemeClr val="bg1"/>
              </a:solidFill>
            </a:endParaRPr>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http://ugstudents.smeal.psu.edu/academics-advising/degree-requirements/foreign-language-policy</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hlinkClick r:id="rId13"/>
              </a:rPr>
              <a:t>https://ugstudents.smeal.psu.edu/student-organizations</a:t>
            </a:r>
            <a:endParaRPr lang="en-US" sz="1400" dirty="0">
              <a:solidFill>
                <a:schemeClr val="bg2"/>
              </a:solidFill>
            </a:endParaRPr>
          </a:p>
          <a:p>
            <a:pPr>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2"/>
                </a:solidFill>
              </a:rPr>
              <a:t>Waitlist Information Link:</a:t>
            </a:r>
          </a:p>
          <a:p>
            <a:pPr>
              <a:lnSpc>
                <a:spcPct val="80000"/>
              </a:lnSpc>
              <a:spcBef>
                <a:spcPct val="10000"/>
              </a:spcBef>
            </a:pPr>
            <a:r>
              <a:rPr lang="en-US" sz="1400" dirty="0">
                <a:solidFill>
                  <a:schemeClr val="bg2"/>
                </a:solidFill>
                <a:hlinkClick r:id="rId14"/>
              </a:rPr>
              <a:t>https://advising.psu.edu/scheduling-course-full</a:t>
            </a: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024562"/>
            <a:ext cx="558800" cy="558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1815"/>
    </mc:Choice>
    <mc:Fallback xmlns="">
      <p:transition advTm="21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5" objId="2"/>
        <p14:stopEvt time="18858"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045439"/>
            <a:ext cx="558800" cy="5588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29467"/>
    </mc:Choice>
    <mc:Fallback xmlns="">
      <p:transition advTm="29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28124"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p:txBody>
          <a:bodyPr>
            <a:normAutofit/>
          </a:bodyPr>
          <a:lstStyle/>
          <a:p>
            <a:r>
              <a:rPr lang="en-US" b="1" dirty="0">
                <a:solidFill>
                  <a:schemeClr val="bg1"/>
                </a:solidFill>
              </a:rPr>
              <a:t>Scheduling Presentation</a:t>
            </a:r>
            <a:br>
              <a:rPr lang="en-US" b="1" dirty="0">
                <a:solidFill>
                  <a:schemeClr val="bg1"/>
                </a:solidFill>
              </a:rPr>
            </a:br>
            <a:r>
              <a:rPr lang="en-US" b="1" dirty="0">
                <a:solidFill>
                  <a:schemeClr val="bg1"/>
                </a:solidFill>
              </a:rPr>
              <a:t>Real Estate</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p:txBody>
          <a:bodyPr/>
          <a:lstStyle/>
          <a:p>
            <a:pPr>
              <a:defRPr/>
            </a:pPr>
            <a:r>
              <a:rPr lang="en-US" dirty="0"/>
              <a:t>Entering REST Major in FA 24</a:t>
            </a:r>
            <a:endParaRPr lang="en-US" dirty="0">
              <a:solidFill>
                <a:schemeClr val="bg1"/>
              </a:solidFill>
            </a:endParaRPr>
          </a:p>
          <a:p>
            <a:pPr>
              <a:defRPr/>
            </a:pPr>
            <a:r>
              <a:rPr lang="en-US" dirty="0"/>
              <a:t>Smeal Undergraduate Advising</a:t>
            </a:r>
          </a:p>
        </p:txBody>
      </p:sp>
      <p:pic>
        <p:nvPicPr>
          <p:cNvPr id="6" name="Audio 5">
            <a:hlinkClick r:id="" action="ppaction://media"/>
            <a:extLst>
              <a:ext uri="{FF2B5EF4-FFF2-40B4-BE49-F238E27FC236}">
                <a16:creationId xmlns:a16="http://schemas.microsoft.com/office/drawing/2014/main" id="{2259ED1A-325E-B331-967B-AFC92EC6AA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5625" t="-25000" r="-15625" b="-25000"/>
          <a:stretch>
            <a:fillRect/>
          </a:stretch>
        </p:blipFill>
        <p:spPr>
          <a:xfrm>
            <a:off x="304800" y="5910942"/>
            <a:ext cx="761999" cy="870858"/>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0937"/>
    </mc:Choice>
    <mc:Fallback xmlns="">
      <p:transition advTm="1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a:bodyPr>
          <a:lstStyle/>
          <a:p>
            <a:r>
              <a:rPr lang="en-US" b="1" dirty="0">
                <a:solidFill>
                  <a:schemeClr val="bg1"/>
                </a:solidFill>
              </a:rPr>
              <a:t>Recommended REST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a:bodyPr>
          <a:lstStyle/>
          <a:p>
            <a:pPr>
              <a:buNone/>
            </a:pPr>
            <a:r>
              <a:rPr lang="en-US" sz="4000" u="sng" dirty="0">
                <a:solidFill>
                  <a:schemeClr val="bg1"/>
                </a:solidFill>
              </a:rPr>
              <a:t>Fall 2024</a:t>
            </a:r>
          </a:p>
          <a:p>
            <a:pPr>
              <a:buNone/>
            </a:pPr>
            <a:r>
              <a:rPr lang="en-US" dirty="0">
                <a:solidFill>
                  <a:schemeClr val="bg1"/>
                </a:solidFill>
              </a:rPr>
              <a:t>RM 330W</a:t>
            </a:r>
          </a:p>
          <a:p>
            <a:pPr>
              <a:buNone/>
            </a:pPr>
            <a:r>
              <a:rPr lang="en-US" dirty="0">
                <a:solidFill>
                  <a:schemeClr val="bg1"/>
                </a:solidFill>
              </a:rPr>
              <a:t>ENGL 202D</a:t>
            </a:r>
          </a:p>
          <a:p>
            <a:pPr>
              <a:buNone/>
            </a:pPr>
            <a:r>
              <a:rPr lang="en-US" dirty="0">
                <a:solidFill>
                  <a:schemeClr val="bg1"/>
                </a:solidFill>
              </a:rPr>
              <a:t>BLAW 341 or BA 342</a:t>
            </a:r>
          </a:p>
          <a:p>
            <a:pPr>
              <a:buNone/>
            </a:pPr>
            <a:r>
              <a:rPr lang="en-US" dirty="0">
                <a:solidFill>
                  <a:schemeClr val="bg1"/>
                </a:solidFill>
              </a:rPr>
              <a:t>Gen Ed</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a:bodyPr>
          <a:lstStyle/>
          <a:p>
            <a:pPr>
              <a:buNone/>
            </a:pPr>
            <a:r>
              <a:rPr lang="en-US" sz="4000" u="sng" dirty="0">
                <a:solidFill>
                  <a:schemeClr val="bg1"/>
                </a:solidFill>
              </a:rPr>
              <a:t>Spring 2025</a:t>
            </a:r>
          </a:p>
          <a:p>
            <a:pPr>
              <a:buNone/>
            </a:pPr>
            <a:r>
              <a:rPr lang="en-US" dirty="0">
                <a:solidFill>
                  <a:schemeClr val="bg1"/>
                </a:solidFill>
              </a:rPr>
              <a:t>RM 450</a:t>
            </a:r>
          </a:p>
          <a:p>
            <a:pPr>
              <a:buNone/>
            </a:pPr>
            <a:r>
              <a:rPr lang="en-US" dirty="0">
                <a:solidFill>
                  <a:schemeClr val="bg1"/>
                </a:solidFill>
              </a:rPr>
              <a:t>RM 475</a:t>
            </a:r>
          </a:p>
          <a:p>
            <a:pPr>
              <a:buNone/>
            </a:pPr>
            <a:r>
              <a:rPr lang="en-US" dirty="0">
                <a:solidFill>
                  <a:schemeClr val="bg1"/>
                </a:solidFill>
              </a:rPr>
              <a:t>BA 341 or BLAW 342</a:t>
            </a:r>
          </a:p>
          <a:p>
            <a:pPr>
              <a:buNone/>
            </a:pPr>
            <a:r>
              <a:rPr lang="en-US" dirty="0">
                <a:solidFill>
                  <a:schemeClr val="bg1"/>
                </a:solidFill>
              </a:rPr>
              <a:t>Gen Ed</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53000"/>
            <a:ext cx="7239000" cy="1489639"/>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b="1" dirty="0">
                <a:solidFill>
                  <a:srgbClr val="FFFF00"/>
                </a:solidFill>
                <a:hlinkClick r:id="rId5"/>
              </a:rPr>
              <a:t>https://ugstudents.smeal.psu.edu/academics-advising/degree-requirements/majors/real-estate-degree-requirements-2023</a:t>
            </a:r>
            <a:endParaRPr lang="en-US" b="1" dirty="0">
              <a:solidFill>
                <a:srgbClr val="FFFF00"/>
              </a:solidFill>
            </a:endParaRPr>
          </a:p>
          <a:p>
            <a:pPr algn="ctr">
              <a:spcBef>
                <a:spcPct val="50000"/>
              </a:spcBef>
              <a:defRPr/>
            </a:pPr>
            <a:endParaRPr lang="en-US" b="1" dirty="0">
              <a:solidFill>
                <a:srgbClr val="FFFF00"/>
              </a:solidFill>
            </a:endParaRPr>
          </a:p>
        </p:txBody>
      </p:sp>
      <p:pic>
        <p:nvPicPr>
          <p:cNvPr id="9" name="Audio 8">
            <a:hlinkClick r:id="" action="ppaction://media"/>
            <a:extLst>
              <a:ext uri="{FF2B5EF4-FFF2-40B4-BE49-F238E27FC236}">
                <a16:creationId xmlns:a16="http://schemas.microsoft.com/office/drawing/2014/main" id="{6BC899E8-BA48-85FD-4344-8CD18F12E9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1982" t="-11398" r="-21982" b="-11398"/>
          <a:stretch>
            <a:fillRect/>
          </a:stretch>
        </p:blipFill>
        <p:spPr>
          <a:xfrm>
            <a:off x="304800" y="5977960"/>
            <a:ext cx="763746" cy="65144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18927"/>
    </mc:Choice>
    <mc:Fallback xmlns="">
      <p:transition advTm="18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72200"/>
            <a:ext cx="533400" cy="533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5611"/>
    </mc:Choice>
    <mc:Fallback xmlns="">
      <p:transition advTm="5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0" objId="7"/>
        <p14:stopEvt time="54808"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9">
            <a:extLst>
              <a:ext uri="{FF2B5EF4-FFF2-40B4-BE49-F238E27FC236}">
                <a16:creationId xmlns:a16="http://schemas.microsoft.com/office/drawing/2014/main" id="{1FC61B9E-C030-6D40-B1A5-E93CDCE051EA}"/>
              </a:ext>
            </a:extLst>
          </p:cNvPr>
          <p:cNvSpPr>
            <a:spLocks noChangeArrowheads="1"/>
          </p:cNvSpPr>
          <p:nvPr/>
        </p:nvSpPr>
        <p:spPr bwMode="auto">
          <a:xfrm>
            <a:off x="3124200" y="1905000"/>
            <a:ext cx="3124200" cy="2590800"/>
          </a:xfrm>
          <a:prstGeom prst="irregularSeal1">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bg2">
                    <a:lumMod val="50000"/>
                  </a:schemeClr>
                </a:solidFill>
              </a:rPr>
              <a:t>REST</a:t>
            </a:r>
          </a:p>
        </p:txBody>
      </p:sp>
      <p:sp>
        <p:nvSpPr>
          <p:cNvPr id="14" name="Rectangle 6">
            <a:extLst>
              <a:ext uri="{FF2B5EF4-FFF2-40B4-BE49-F238E27FC236}">
                <a16:creationId xmlns:a16="http://schemas.microsoft.com/office/drawing/2014/main" id="{01F8206F-BF4D-7A4A-A2DC-7B5FE2E95677}"/>
              </a:ext>
            </a:extLst>
          </p:cNvPr>
          <p:cNvSpPr>
            <a:spLocks noChangeArrowheads="1"/>
          </p:cNvSpPr>
          <p:nvPr/>
        </p:nvSpPr>
        <p:spPr bwMode="auto">
          <a:xfrm>
            <a:off x="3810000" y="6096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R EST Courses</a:t>
            </a:r>
          </a:p>
        </p:txBody>
      </p:sp>
      <p:sp>
        <p:nvSpPr>
          <p:cNvPr id="16" name="Rectangle 8">
            <a:extLst>
              <a:ext uri="{FF2B5EF4-FFF2-40B4-BE49-F238E27FC236}">
                <a16:creationId xmlns:a16="http://schemas.microsoft.com/office/drawing/2014/main" id="{2BD4DF0E-7455-9546-9BC1-96266DAD89CF}"/>
              </a:ext>
            </a:extLst>
          </p:cNvPr>
          <p:cNvSpPr>
            <a:spLocks noChangeArrowheads="1"/>
          </p:cNvSpPr>
          <p:nvPr/>
        </p:nvSpPr>
        <p:spPr bwMode="auto">
          <a:xfrm>
            <a:off x="6553200" y="1295400"/>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3" name="Rectangle 5">
            <a:extLst>
              <a:ext uri="{FF2B5EF4-FFF2-40B4-BE49-F238E27FC236}">
                <a16:creationId xmlns:a16="http://schemas.microsoft.com/office/drawing/2014/main" id="{2E1D74E0-AE5E-7440-B92F-711C5728D22C}"/>
              </a:ext>
            </a:extLst>
          </p:cNvPr>
          <p:cNvSpPr>
            <a:spLocks noChangeArrowheads="1"/>
          </p:cNvSpPr>
          <p:nvPr/>
        </p:nvSpPr>
        <p:spPr bwMode="auto">
          <a:xfrm>
            <a:off x="6735871" y="32004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1" name="Rectangle 2">
            <a:extLst>
              <a:ext uri="{FF2B5EF4-FFF2-40B4-BE49-F238E27FC236}">
                <a16:creationId xmlns:a16="http://schemas.microsoft.com/office/drawing/2014/main" id="{EDE90FEE-0DFA-B34E-988C-7CA7ED8DFC35}"/>
              </a:ext>
            </a:extLst>
          </p:cNvPr>
          <p:cNvSpPr>
            <a:spLocks noChangeArrowheads="1"/>
          </p:cNvSpPr>
          <p:nvPr/>
        </p:nvSpPr>
        <p:spPr bwMode="auto">
          <a:xfrm>
            <a:off x="3962400" y="487680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5" name="Rectangle 7">
            <a:extLst>
              <a:ext uri="{FF2B5EF4-FFF2-40B4-BE49-F238E27FC236}">
                <a16:creationId xmlns:a16="http://schemas.microsoft.com/office/drawing/2014/main" id="{D73D86CD-77DF-F544-BDC1-7D1648FB804F}"/>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12" name="Rectangle 4">
            <a:extLst>
              <a:ext uri="{FF2B5EF4-FFF2-40B4-BE49-F238E27FC236}">
                <a16:creationId xmlns:a16="http://schemas.microsoft.com/office/drawing/2014/main" id="{61D03C43-8645-3C49-8BA7-09A420C31585}"/>
              </a:ext>
            </a:extLst>
          </p:cNvPr>
          <p:cNvSpPr>
            <a:spLocks noChangeArrowheads="1"/>
          </p:cNvSpPr>
          <p:nvPr/>
        </p:nvSpPr>
        <p:spPr bwMode="auto">
          <a:xfrm>
            <a:off x="800100" y="1110119"/>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2" name="Rectangle 1"/>
          <p:cNvSpPr/>
          <p:nvPr/>
        </p:nvSpPr>
        <p:spPr>
          <a:xfrm>
            <a:off x="990600" y="6053157"/>
            <a:ext cx="5410200" cy="264688"/>
          </a:xfrm>
          <a:prstGeom prst="rect">
            <a:avLst/>
          </a:prstGeom>
        </p:spPr>
        <p:txBody>
          <a:bodyPr wrap="square" anchor="t">
            <a:spAutoFit/>
          </a:bodyPr>
          <a:lstStyle/>
          <a:p>
            <a:r>
              <a:rPr lang="en-US" dirty="0">
                <a:latin typeface="Arial"/>
                <a:cs typeface="Arial"/>
              </a:rPr>
              <a:t>LINK: </a:t>
            </a:r>
          </a:p>
        </p:txBody>
      </p:sp>
      <p:pic>
        <p:nvPicPr>
          <p:cNvPr id="10" name="Recorded Sound">
            <a:hlinkClick r:id="" action="ppaction://media"/>
            <a:extLst>
              <a:ext uri="{FF2B5EF4-FFF2-40B4-BE49-F238E27FC236}">
                <a16:creationId xmlns:a16="http://schemas.microsoft.com/office/drawing/2014/main" id="{56F3B3E6-39EA-7D4F-BFB4-BF34A96570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799" y="6078081"/>
            <a:ext cx="551319" cy="551319"/>
          </a:xfrm>
          <a:prstGeom prst="rect">
            <a:avLst/>
          </a:prstGeom>
        </p:spPr>
      </p:pic>
      <p:sp>
        <p:nvSpPr>
          <p:cNvPr id="4" name="TextBox 3">
            <a:extLst>
              <a:ext uri="{FF2B5EF4-FFF2-40B4-BE49-F238E27FC236}">
                <a16:creationId xmlns:a16="http://schemas.microsoft.com/office/drawing/2014/main" id="{83AFDA6B-3867-48D4-30D3-ED16E7B8DDE6}"/>
              </a:ext>
            </a:extLst>
          </p:cNvPr>
          <p:cNvSpPr txBox="1"/>
          <p:nvPr/>
        </p:nvSpPr>
        <p:spPr>
          <a:xfrm>
            <a:off x="1562100" y="5994602"/>
            <a:ext cx="4686300" cy="803297"/>
          </a:xfrm>
          <a:prstGeom prst="rect">
            <a:avLst/>
          </a:prstGeom>
          <a:noFill/>
        </p:spPr>
        <p:txBody>
          <a:bodyPr wrap="square">
            <a:spAutoFit/>
          </a:bodyPr>
          <a:lstStyle/>
          <a:p>
            <a:r>
              <a:rPr lang="en-US" dirty="0">
                <a:hlinkClick r:id="rId6"/>
              </a:rPr>
              <a:t>https://ugstudents.smeal.psu.edu/academics-advising/degree-requirements/majors/real-estate-degree-requirements-2023</a:t>
            </a:r>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advTm="37646"/>
    </mc:Choice>
    <mc:Fallback xmlns="">
      <p:transition advTm="3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1" objId="10"/>
        <p14:stopEvt time="36819"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019800"/>
            <a:ext cx="627965" cy="627965"/>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6825"/>
    </mc:Choice>
    <mc:Fallback xmlns="">
      <p:transition advTm="4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9" objId="6"/>
        <p14:stopEvt time="46082"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1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students in the Real Estate major must complete in residence with Smeal College faculty all 300 level and above Real Estate courses.  </a:t>
            </a:r>
          </a:p>
          <a:p>
            <a:pPr marL="0" indent="0">
              <a:buNone/>
              <a:defRPr/>
            </a:pPr>
            <a:r>
              <a:rPr lang="en-US" dirty="0"/>
              <a:t>Petitions for hardship exceptions from this policy may be made to the Smeal College of Business Associate Dean for Undergraduate Education.</a:t>
            </a:r>
          </a:p>
        </p:txBody>
      </p:sp>
      <p:pic>
        <p:nvPicPr>
          <p:cNvPr id="6" name="Recorded Sound">
            <a:hlinkClick r:id="" action="ppaction://media"/>
            <a:extLst>
              <a:ext uri="{FF2B5EF4-FFF2-40B4-BE49-F238E27FC236}">
                <a16:creationId xmlns:a16="http://schemas.microsoft.com/office/drawing/2014/main" id="{34AE1FBB-7486-5B49-853C-246273CC18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085" y="6108285"/>
            <a:ext cx="597315" cy="597315"/>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4149"/>
    </mc:Choice>
    <mc:Fallback xmlns="">
      <p:transition advTm="5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6" objId="6"/>
        <p14:stopEvt time="54148"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ChangeArrowheads="1"/>
          </p:cNvSpPr>
          <p:nvPr/>
        </p:nvSpPr>
        <p:spPr bwMode="auto">
          <a:xfrm>
            <a:off x="2514599" y="1752600"/>
            <a:ext cx="2806037" cy="2509774"/>
          </a:xfrm>
          <a:prstGeom prst="irregularSeal1">
            <a:avLst/>
          </a:prstGeom>
          <a:solidFill>
            <a:schemeClr val="bg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accent1"/>
                </a:solidFill>
                <a:latin typeface="Myriad Pro"/>
              </a:rPr>
              <a:t>General</a:t>
            </a:r>
          </a:p>
          <a:p>
            <a:pPr algn="ctr">
              <a:lnSpc>
                <a:spcPct val="100000"/>
              </a:lnSpc>
              <a:spcBef>
                <a:spcPct val="0"/>
              </a:spcBef>
              <a:defRPr/>
            </a:pPr>
            <a:r>
              <a:rPr lang="en-US" sz="2800" b="1" dirty="0">
                <a:solidFill>
                  <a:schemeClr val="accent1"/>
                </a:solidFill>
                <a:latin typeface="Myriad Pro"/>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7" name="Recorded Sound 17">
            <a:hlinkClick r:id="" action="ppaction://media"/>
            <a:extLst>
              <a:ext uri="{FF2B5EF4-FFF2-40B4-BE49-F238E27FC236}">
                <a16:creationId xmlns:a16="http://schemas.microsoft.com/office/drawing/2014/main" id="{2C97EFA3-B973-1046-AFC2-DE20C928B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171" y="6143627"/>
            <a:ext cx="406400" cy="406400"/>
          </a:xfrm>
          <a:prstGeom prst="rect">
            <a:avLst/>
          </a:prstGeom>
        </p:spPr>
      </p:pic>
    </p:spTree>
    <p:extLst>
      <p:ext uri="{BB962C8B-B14F-4D97-AF65-F5344CB8AC3E}">
        <p14:creationId xmlns:p14="http://schemas.microsoft.com/office/powerpoint/2010/main" val="1016562241"/>
      </p:ext>
    </p:extLst>
  </p:cSld>
  <p:clrMapOvr>
    <a:masterClrMapping/>
  </p:clrMapOvr>
  <mc:AlternateContent xmlns:mc="http://schemas.openxmlformats.org/markup-compatibility/2006" xmlns:p14="http://schemas.microsoft.com/office/powerpoint/2010/main">
    <mc:Choice Requires="p14">
      <p:transition spd="slow" p14:dur="2000" advTm="118803"/>
    </mc:Choice>
    <mc:Fallback xmlns="">
      <p:transition spd="slow" advTm="11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0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17" objId="17"/>
        <p14:stopEvt time="118751" objId="17"/>
      </p14:showEvtLst>
    </p:ext>
  </p:extLst>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77E73B-8E22-4E61-A758-327BCC784055}">
  <ds:schemaRefs>
    <ds:schemaRef ds:uri="http://schemas.microsoft.com/office/2006/metadata/properties"/>
    <ds:schemaRef ds:uri="http://schemas.microsoft.com/office/infopath/2007/PartnerControls"/>
    <ds:schemaRef ds:uri="http://schemas.microsoft.com/sharepoint/v4"/>
  </ds:schemaRefs>
</ds:datastoreItem>
</file>

<file path=customXml/itemProps2.xml><?xml version="1.0" encoding="utf-8"?>
<ds:datastoreItem xmlns:ds="http://schemas.openxmlformats.org/officeDocument/2006/customXml" ds:itemID="{706A28B8-EF35-4191-A07B-F435E74BFB87}">
  <ds:schemaRefs>
    <ds:schemaRef ds:uri="http://schemas.microsoft.com/sharepoint/v3/contenttype/forms"/>
  </ds:schemaRefs>
</ds:datastoreItem>
</file>

<file path=customXml/itemProps3.xml><?xml version="1.0" encoding="utf-8"?>
<ds:datastoreItem xmlns:ds="http://schemas.openxmlformats.org/officeDocument/2006/customXml" ds:itemID="{EC8FC76E-9732-4A2A-ACB9-16318661722C}"/>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9735</TotalTime>
  <Words>2099</Words>
  <Application>Microsoft Office PowerPoint</Application>
  <PresentationFormat>On-screen Show (4:3)</PresentationFormat>
  <Paragraphs>237</Paragraphs>
  <Slides>18</Slides>
  <Notes>18</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굴림</vt:lpstr>
      <vt:lpstr>Arial</vt:lpstr>
      <vt:lpstr>Myriad Pro</vt:lpstr>
      <vt:lpstr>Smeal Master</vt:lpstr>
      <vt:lpstr>The Smeal College of Business</vt:lpstr>
      <vt:lpstr>Smeal Undergraduate Education</vt:lpstr>
      <vt:lpstr>Scheduling Presentation Real Estate</vt:lpstr>
      <vt:lpstr>Recommended REST Schedule</vt:lpstr>
      <vt:lpstr>What To Do If a Course Is Full</vt:lpstr>
      <vt:lpstr>PowerPoint Presentation</vt:lpstr>
      <vt:lpstr>Smeal Minors</vt:lpstr>
      <vt:lpstr>Smeal College Policy</vt:lpstr>
      <vt:lpstr>PowerPoint Presentation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Bixler, Brett Alan</cp:lastModifiedBy>
  <cp:revision>366</cp:revision>
  <cp:lastPrinted>2018-12-21T18:59:57Z</cp:lastPrinted>
  <dcterms:created xsi:type="dcterms:W3CDTF">2005-12-09T16:58:48Z</dcterms:created>
  <dcterms:modified xsi:type="dcterms:W3CDTF">2024-02-21T13:48:48Z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