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4"/>
  </p:sldMasterIdLst>
  <p:notesMasterIdLst>
    <p:notesMasterId r:id="rId24"/>
  </p:notesMasterIdLst>
  <p:handoutMasterIdLst>
    <p:handoutMasterId r:id="rId25"/>
  </p:handoutMasterIdLst>
  <p:sldIdLst>
    <p:sldId id="256" r:id="rId5"/>
    <p:sldId id="346" r:id="rId6"/>
    <p:sldId id="365" r:id="rId7"/>
    <p:sldId id="348" r:id="rId8"/>
    <p:sldId id="345" r:id="rId9"/>
    <p:sldId id="327" r:id="rId10"/>
    <p:sldId id="351" r:id="rId11"/>
    <p:sldId id="352" r:id="rId12"/>
    <p:sldId id="362" r:id="rId13"/>
    <p:sldId id="353" r:id="rId14"/>
    <p:sldId id="354" r:id="rId15"/>
    <p:sldId id="364" r:id="rId16"/>
    <p:sldId id="355" r:id="rId17"/>
    <p:sldId id="356" r:id="rId18"/>
    <p:sldId id="357" r:id="rId19"/>
    <p:sldId id="358" r:id="rId20"/>
    <p:sldId id="359" r:id="rId21"/>
    <p:sldId id="360" r:id="rId22"/>
    <p:sldId id="318" r:id="rId23"/>
  </p:sldIdLst>
  <p:sldSz cx="9144000" cy="6858000" type="screen4x3"/>
  <p:notesSz cx="7077075" cy="9383713"/>
  <p:defaultTex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4032" userDrawn="1">
          <p15:clr>
            <a:srgbClr val="A4A3A4"/>
          </p15:clr>
        </p15:guide>
        <p15:guide id="2" pos="2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FFFF00"/>
    <a:srgbClr val="B2B2B2"/>
    <a:srgbClr val="808080"/>
    <a:srgbClr val="3366CC"/>
    <a:srgbClr val="996633"/>
    <a:srgbClr val="C0C0C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E46F08-718B-4F2A-98D2-155C2E88FF03}" v="7" dt="2025-02-25T15:47:08.2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837" autoAdjust="0"/>
    <p:restoredTop sz="84110" autoAdjust="0"/>
  </p:normalViewPr>
  <p:slideViewPr>
    <p:cSldViewPr>
      <p:cViewPr varScale="1">
        <p:scale>
          <a:sx n="89" d="100"/>
          <a:sy n="89" d="100"/>
        </p:scale>
        <p:origin x="184" y="440"/>
      </p:cViewPr>
      <p:guideLst>
        <p:guide orient="horz" pos="4032"/>
        <p:guide pos="240"/>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67373" cy="469347"/>
          </a:xfrm>
          <a:prstGeom prst="rect">
            <a:avLst/>
          </a:prstGeom>
        </p:spPr>
        <p:txBody>
          <a:bodyPr vert="horz" lIns="93168" tIns="46584" rIns="93168" bIns="46584" rtlCol="0"/>
          <a:lstStyle>
            <a:lvl1pPr algn="l">
              <a:defRPr sz="1200"/>
            </a:lvl1pPr>
          </a:lstStyle>
          <a:p>
            <a:endParaRPr lang="en-US"/>
          </a:p>
        </p:txBody>
      </p:sp>
      <p:sp>
        <p:nvSpPr>
          <p:cNvPr id="3" name="Date Placeholder 2"/>
          <p:cNvSpPr>
            <a:spLocks noGrp="1"/>
          </p:cNvSpPr>
          <p:nvPr>
            <p:ph type="dt" sz="quarter" idx="1"/>
          </p:nvPr>
        </p:nvSpPr>
        <p:spPr>
          <a:xfrm>
            <a:off x="4008101" y="1"/>
            <a:ext cx="3067373" cy="469347"/>
          </a:xfrm>
          <a:prstGeom prst="rect">
            <a:avLst/>
          </a:prstGeom>
        </p:spPr>
        <p:txBody>
          <a:bodyPr vert="horz" lIns="93168" tIns="46584" rIns="93168" bIns="46584" rtlCol="0"/>
          <a:lstStyle>
            <a:lvl1pPr algn="r">
              <a:defRPr sz="1200"/>
            </a:lvl1pPr>
          </a:lstStyle>
          <a:p>
            <a:fld id="{06FD7E51-74A7-46ED-B2E5-B90AEA7014DF}" type="datetimeFigureOut">
              <a:rPr lang="en-US" smtClean="0"/>
              <a:t>3/6/25</a:t>
            </a:fld>
            <a:endParaRPr lang="en-US"/>
          </a:p>
        </p:txBody>
      </p:sp>
      <p:sp>
        <p:nvSpPr>
          <p:cNvPr id="4" name="Footer Placeholder 3"/>
          <p:cNvSpPr>
            <a:spLocks noGrp="1"/>
          </p:cNvSpPr>
          <p:nvPr>
            <p:ph type="ftr" sz="quarter" idx="2"/>
          </p:nvPr>
        </p:nvSpPr>
        <p:spPr>
          <a:xfrm>
            <a:off x="2" y="8912754"/>
            <a:ext cx="3067373" cy="469347"/>
          </a:xfrm>
          <a:prstGeom prst="rect">
            <a:avLst/>
          </a:prstGeom>
        </p:spPr>
        <p:txBody>
          <a:bodyPr vert="horz" lIns="93168" tIns="46584" rIns="93168" bIns="46584" rtlCol="0" anchor="b"/>
          <a:lstStyle>
            <a:lvl1pPr algn="l">
              <a:defRPr sz="1200"/>
            </a:lvl1pPr>
          </a:lstStyle>
          <a:p>
            <a:endParaRPr lang="en-US"/>
          </a:p>
        </p:txBody>
      </p:sp>
      <p:sp>
        <p:nvSpPr>
          <p:cNvPr id="5" name="Slide Number Placeholder 4"/>
          <p:cNvSpPr>
            <a:spLocks noGrp="1"/>
          </p:cNvSpPr>
          <p:nvPr>
            <p:ph type="sldNum" sz="quarter" idx="3"/>
          </p:nvPr>
        </p:nvSpPr>
        <p:spPr>
          <a:xfrm>
            <a:off x="4008101" y="8912754"/>
            <a:ext cx="3067373" cy="469347"/>
          </a:xfrm>
          <a:prstGeom prst="rect">
            <a:avLst/>
          </a:prstGeom>
        </p:spPr>
        <p:txBody>
          <a:bodyPr vert="horz" lIns="93168" tIns="46584" rIns="93168" bIns="46584" rtlCol="0" anchor="b"/>
          <a:lstStyle>
            <a:lvl1pPr algn="r">
              <a:defRPr sz="1200"/>
            </a:lvl1pPr>
          </a:lstStyle>
          <a:p>
            <a:fld id="{937265A0-6DD9-45B1-87EB-45C46BBED334}" type="slidenum">
              <a:rPr lang="en-US" smtClean="0"/>
              <a:t>‹#›</a:t>
            </a:fld>
            <a:endParaRPr lang="en-US"/>
          </a:p>
        </p:txBody>
      </p:sp>
    </p:spTree>
    <p:extLst>
      <p:ext uri="{BB962C8B-B14F-4D97-AF65-F5344CB8AC3E}">
        <p14:creationId xmlns:p14="http://schemas.microsoft.com/office/powerpoint/2010/main" val="31279031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66733" cy="469186"/>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lvl1pPr>
              <a:lnSpc>
                <a:spcPct val="100000"/>
              </a:lnSpc>
              <a:spcBef>
                <a:spcPct val="0"/>
              </a:spcBef>
              <a:defRPr sz="1200" smtClean="0">
                <a:solidFill>
                  <a:schemeClr val="tx1"/>
                </a:solidFill>
              </a:defRPr>
            </a:lvl1pPr>
          </a:lstStyle>
          <a:p>
            <a:pPr>
              <a:defRPr/>
            </a:pPr>
            <a:endParaRPr lang="en-US"/>
          </a:p>
        </p:txBody>
      </p:sp>
      <p:sp>
        <p:nvSpPr>
          <p:cNvPr id="5123" name="Rectangle 3"/>
          <p:cNvSpPr>
            <a:spLocks noGrp="1" noChangeArrowheads="1"/>
          </p:cNvSpPr>
          <p:nvPr>
            <p:ph type="dt" idx="1"/>
          </p:nvPr>
        </p:nvSpPr>
        <p:spPr bwMode="auto">
          <a:xfrm>
            <a:off x="4008705" y="0"/>
            <a:ext cx="3066733" cy="469186"/>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lvl1pPr algn="r">
              <a:lnSpc>
                <a:spcPct val="100000"/>
              </a:lnSpc>
              <a:spcBef>
                <a:spcPct val="0"/>
              </a:spcBef>
              <a:defRPr sz="1200" smtClean="0">
                <a:solidFill>
                  <a:schemeClr val="tx1"/>
                </a:solidFill>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1192213" y="703263"/>
            <a:ext cx="4692650" cy="3519487"/>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07708" y="4457265"/>
            <a:ext cx="5661660" cy="4222671"/>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912898"/>
            <a:ext cx="3066733" cy="469186"/>
          </a:xfrm>
          <a:prstGeom prst="rect">
            <a:avLst/>
          </a:prstGeom>
          <a:noFill/>
          <a:ln w="9525">
            <a:noFill/>
            <a:miter lim="800000"/>
            <a:headEnd/>
            <a:tailEnd/>
          </a:ln>
          <a:effectLst/>
        </p:spPr>
        <p:txBody>
          <a:bodyPr vert="horz" wrap="square" lIns="94584" tIns="47292" rIns="94584" bIns="47292" numCol="1" anchor="b" anchorCtr="0" compatLnSpc="1">
            <a:prstTxWarp prst="textNoShape">
              <a:avLst/>
            </a:prstTxWarp>
          </a:bodyPr>
          <a:lstStyle>
            <a:lvl1pPr>
              <a:lnSpc>
                <a:spcPct val="100000"/>
              </a:lnSpc>
              <a:spcBef>
                <a:spcPct val="0"/>
              </a:spcBef>
              <a:defRPr sz="1200" smtClean="0">
                <a:solidFill>
                  <a:schemeClr val="tx1"/>
                </a:solidFill>
              </a:defRPr>
            </a:lvl1pPr>
          </a:lstStyle>
          <a:p>
            <a:pPr>
              <a:defRPr/>
            </a:pPr>
            <a:endParaRPr lang="en-US"/>
          </a:p>
        </p:txBody>
      </p:sp>
      <p:sp>
        <p:nvSpPr>
          <p:cNvPr id="5127" name="Rectangle 7"/>
          <p:cNvSpPr>
            <a:spLocks noGrp="1" noChangeArrowheads="1"/>
          </p:cNvSpPr>
          <p:nvPr>
            <p:ph type="sldNum" sz="quarter" idx="5"/>
          </p:nvPr>
        </p:nvSpPr>
        <p:spPr bwMode="auto">
          <a:xfrm>
            <a:off x="4008705" y="8912898"/>
            <a:ext cx="3066733" cy="469186"/>
          </a:xfrm>
          <a:prstGeom prst="rect">
            <a:avLst/>
          </a:prstGeom>
          <a:noFill/>
          <a:ln w="9525">
            <a:noFill/>
            <a:miter lim="800000"/>
            <a:headEnd/>
            <a:tailEnd/>
          </a:ln>
          <a:effectLst/>
        </p:spPr>
        <p:txBody>
          <a:bodyPr vert="horz" wrap="square" lIns="94584" tIns="47292" rIns="94584" bIns="47292" numCol="1" anchor="b" anchorCtr="0" compatLnSpc="1">
            <a:prstTxWarp prst="textNoShape">
              <a:avLst/>
            </a:prstTxWarp>
          </a:bodyPr>
          <a:lstStyle>
            <a:lvl1pPr algn="r">
              <a:lnSpc>
                <a:spcPct val="100000"/>
              </a:lnSpc>
              <a:spcBef>
                <a:spcPct val="0"/>
              </a:spcBef>
              <a:defRPr sz="1200" smtClean="0">
                <a:solidFill>
                  <a:schemeClr val="tx1"/>
                </a:solidFill>
              </a:defRPr>
            </a:lvl1pPr>
          </a:lstStyle>
          <a:p>
            <a:pPr>
              <a:defRPr/>
            </a:pPr>
            <a:fld id="{AF1907B5-7FCD-4C36-922F-2DE3F784366E}" type="slidenum">
              <a:rPr lang="en-US"/>
              <a:pPr>
                <a:defRPr/>
              </a:pPr>
              <a:t>‹#›</a:t>
            </a:fld>
            <a:endParaRPr lang="en-US"/>
          </a:p>
        </p:txBody>
      </p:sp>
    </p:spTree>
    <p:extLst>
      <p:ext uri="{BB962C8B-B14F-4D97-AF65-F5344CB8AC3E}">
        <p14:creationId xmlns:p14="http://schemas.microsoft.com/office/powerpoint/2010/main" val="7018938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ugstudents.smeal.psu.edu/"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1E406478-966E-4657-AD7A-134E5D29E4A7}" type="slidenum">
              <a:rPr lang="en-US"/>
              <a:pPr/>
              <a:t>1</a:t>
            </a:fld>
            <a:endParaRPr lang="en-US" dirty="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Congratulations on your acceptance into Management and welcome to the Smeal College of Business.</a:t>
            </a:r>
          </a:p>
        </p:txBody>
      </p:sp>
    </p:spTree>
    <p:extLst>
      <p:ext uri="{BB962C8B-B14F-4D97-AF65-F5344CB8AC3E}">
        <p14:creationId xmlns:p14="http://schemas.microsoft.com/office/powerpoint/2010/main" val="2369948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complete your schedule, please review your degree audit for any incomplete general education requirements including:  GN/natural sciences, GA/arts, GH/humanities, GS/social and behavioral sciences, and GHW/health and wellness categories.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you are planning on studying abroad, we recommend that you complete your natural science courses first, and then speak with your academic adviser about how you may fulfill some of your general education requirements while you are studying abroad.</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Penn State requires students to take 3 credits of a United States culture (also known as US culture) and 3 credits of an International culture (also known as IL culture).  Often you may fulfill a US or IL cultures requirement, while also fulfilling a general education requirement in the arts, humanities, or the social and behavioral sciences.  These courses are identified on the Schedule of Courses by a US or IL after the course description.  </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Penn State also requires two Interdomain (Integrative Studies courses) to be taken while fulfilling the general education requirements. Be sure that you have earned a total of 6 credits in Interdomain coursework. These courses are identified with an ID after the course description.</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You may also schedule courses such as World Language if you have not yet reached the 003 level, CAS 100 (public speaking) or English 202D (Business writing) in order to complete your Smeal general education requirements. </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10</a:t>
            </a:fld>
            <a:endParaRPr lang="en-US"/>
          </a:p>
        </p:txBody>
      </p:sp>
    </p:spTree>
    <p:extLst>
      <p:ext uri="{BB962C8B-B14F-4D97-AF65-F5344CB8AC3E}">
        <p14:creationId xmlns:p14="http://schemas.microsoft.com/office/powerpoint/2010/main" val="3564708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Now that you are in your Smeal major, you should be viewing the “Academic Requirements” report in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and should view this often to keep track of courses that you have not yet satisfied.</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This is the report that you will view when you work with your Academic Adviser. You will no longer use the “What If” report.</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11</a:t>
            </a:fld>
            <a:endParaRPr lang="en-US"/>
          </a:p>
        </p:txBody>
      </p:sp>
    </p:spTree>
    <p:extLst>
      <p:ext uri="{BB962C8B-B14F-4D97-AF65-F5344CB8AC3E}">
        <p14:creationId xmlns:p14="http://schemas.microsoft.com/office/powerpoint/2010/main" val="2054150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Smeal is proud to offer assistance in transition to University Park.</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An organization created to help students transitioning to University Park.</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Please contact at  AT UP advisor Dawn McGuire at email address dxv110@psu.edu for more information.</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12</a:t>
            </a:fld>
            <a:endParaRPr lang="en-US"/>
          </a:p>
        </p:txBody>
      </p:sp>
    </p:spTree>
    <p:extLst>
      <p:ext uri="{BB962C8B-B14F-4D97-AF65-F5344CB8AC3E}">
        <p14:creationId xmlns:p14="http://schemas.microsoft.com/office/powerpoint/2010/main" val="4151716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You should plan to attend the following fall semester activities:</a:t>
            </a:r>
          </a:p>
          <a:p>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department meeting for your major held during the first week of classes.</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change of Campus College meeting.</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Fall Career Fair.</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Involvement Fairs - to learn more about student organizations, and </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education abroad information sessions that are held throughout the semester.</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Also, be sure to join or update with Nittany Lion Careers.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It is also highly recommended to attend professional events through the BCC or Business Career Center here in Smeal.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Lastly, make an appointment in Starfish to meet with your assigned Smeal advisor.</a:t>
            </a:r>
          </a:p>
          <a:p>
            <a:pPr eaLnBrk="1" hangingPunct="1"/>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13</a:t>
            </a:fld>
            <a:endParaRPr lang="en-US"/>
          </a:p>
        </p:txBody>
      </p:sp>
    </p:spTree>
    <p:extLst>
      <p:ext uri="{BB962C8B-B14F-4D97-AF65-F5344CB8AC3E}">
        <p14:creationId xmlns:p14="http://schemas.microsoft.com/office/powerpoint/2010/main" val="114064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As you begin your junior year, we encourage you to take advantage of all that Smeal has to offer.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Award-winning clubs and organizations.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14</a:t>
            </a:fld>
            <a:endParaRPr lang="en-US"/>
          </a:p>
        </p:txBody>
      </p:sp>
    </p:spTree>
    <p:extLst>
      <p:ext uri="{BB962C8B-B14F-4D97-AF65-F5344CB8AC3E}">
        <p14:creationId xmlns:p14="http://schemas.microsoft.com/office/powerpoint/2010/main" val="3767837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Exciting leadership opportunities.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15</a:t>
            </a:fld>
            <a:endParaRPr lang="en-US"/>
          </a:p>
        </p:txBody>
      </p:sp>
    </p:spTree>
    <p:extLst>
      <p:ext uri="{BB962C8B-B14F-4D97-AF65-F5344CB8AC3E}">
        <p14:creationId xmlns:p14="http://schemas.microsoft.com/office/powerpoint/2010/main" val="3761590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An extensive career and internship support system.</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16</a:t>
            </a:fld>
            <a:endParaRPr lang="en-US"/>
          </a:p>
        </p:txBody>
      </p:sp>
    </p:spTree>
    <p:extLst>
      <p:ext uri="{BB962C8B-B14F-4D97-AF65-F5344CB8AC3E}">
        <p14:creationId xmlns:p14="http://schemas.microsoft.com/office/powerpoint/2010/main" val="263273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And worldwide education abroad experiences.</a:t>
            </a:r>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17</a:t>
            </a:fld>
            <a:endParaRPr lang="en-US"/>
          </a:p>
        </p:txBody>
      </p:sp>
    </p:spTree>
    <p:extLst>
      <p:ext uri="{BB962C8B-B14F-4D97-AF65-F5344CB8AC3E}">
        <p14:creationId xmlns:p14="http://schemas.microsoft.com/office/powerpoint/2010/main" val="2752106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“Like” us on Facebook and follow us on Twitter.</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18</a:t>
            </a:fld>
            <a:endParaRPr lang="en-US"/>
          </a:p>
        </p:txBody>
      </p:sp>
    </p:spTree>
    <p:extLst>
      <p:ext uri="{BB962C8B-B14F-4D97-AF65-F5344CB8AC3E}">
        <p14:creationId xmlns:p14="http://schemas.microsoft.com/office/powerpoint/2010/main" val="4000482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08277926-9A79-4410-95D4-6B6B9CBD9023}" type="slidenum">
              <a:rPr lang="en-US"/>
              <a:pPr/>
              <a:t>19</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r>
              <a:rPr lang="en-US" sz="1200" kern="1200" dirty="0">
                <a:solidFill>
                  <a:schemeClr val="tx1"/>
                </a:solidFill>
                <a:effectLst/>
                <a:latin typeface="Arial" charset="0"/>
                <a:ea typeface="+mn-ea"/>
                <a:cs typeface="+mn-cs"/>
              </a:rPr>
              <a:t>Lastly, for additional information, please visit the links that were referenced throughout this presentation.</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We look forward to meeting you and assisting you in your journey in the Smeal College of Business.</a:t>
            </a:r>
          </a:p>
        </p:txBody>
      </p:sp>
    </p:spTree>
    <p:extLst>
      <p:ext uri="{BB962C8B-B14F-4D97-AF65-F5344CB8AC3E}">
        <p14:creationId xmlns:p14="http://schemas.microsoft.com/office/powerpoint/2010/main" val="3133740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assist with the transition into your major, you may find this Smeal exchange site to be very useful.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This is where you can schedule an appointment with your assigned advisor, find information on things like scheduling, minors, education abroad, internships and co-ops.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We recommend that you bookmark this site: </a:t>
            </a:r>
            <a:r>
              <a:rPr lang="en-US" sz="1200" u="sng" kern="1200" dirty="0">
                <a:solidFill>
                  <a:schemeClr val="tx1"/>
                </a:solidFill>
                <a:effectLst/>
                <a:latin typeface="Arial" charset="0"/>
                <a:ea typeface="+mn-ea"/>
                <a:cs typeface="+mn-cs"/>
                <a:hlinkClick r:id="rId3"/>
              </a:rPr>
              <a:t>http://ugstudents.smeal.psu.edu</a:t>
            </a:r>
            <a:r>
              <a:rPr lang="en-US" sz="1200" kern="1200" dirty="0">
                <a:solidFill>
                  <a:schemeClr val="tx1"/>
                </a:solidFill>
                <a:effectLst/>
                <a:latin typeface="Arial" charset="0"/>
                <a:ea typeface="+mn-ea"/>
                <a:cs typeface="+mn-cs"/>
              </a:rPr>
              <a:t> </a:t>
            </a:r>
          </a:p>
          <a:p>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2</a:t>
            </a:fld>
            <a:endParaRPr lang="en-US"/>
          </a:p>
        </p:txBody>
      </p:sp>
    </p:spTree>
    <p:extLst>
      <p:ext uri="{BB962C8B-B14F-4D97-AF65-F5344CB8AC3E}">
        <p14:creationId xmlns:p14="http://schemas.microsoft.com/office/powerpoint/2010/main" val="3278208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At this time, I would like to review the Management curriculum for students scheduling in the Fall 2025 semester.</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3</a:t>
            </a:fld>
            <a:endParaRPr lang="en-US"/>
          </a:p>
        </p:txBody>
      </p:sp>
    </p:spTree>
    <p:extLst>
      <p:ext uri="{BB962C8B-B14F-4D97-AF65-F5344CB8AC3E}">
        <p14:creationId xmlns:p14="http://schemas.microsoft.com/office/powerpoint/2010/main" val="1505260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begin coursework in your major, it is crucial to schedule MGMT 326 or a MGMT 300 or 400 Level course and an additional MGMT 300 or 400 Level course.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Students should also schedule BA 342 or BLAW 341 in order to meet degree requirements.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4</a:t>
            </a:fld>
            <a:endParaRPr lang="en-US"/>
          </a:p>
        </p:txBody>
      </p:sp>
    </p:spTree>
    <p:extLst>
      <p:ext uri="{BB962C8B-B14F-4D97-AF65-F5344CB8AC3E}">
        <p14:creationId xmlns:p14="http://schemas.microsoft.com/office/powerpoint/2010/main" val="1625616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45EAE655-5E97-4521-AD4B-BCF41826CCE7}" type="slidenum">
              <a:rPr lang="en-US"/>
              <a:pPr/>
              <a:t>5</a:t>
            </a:fld>
            <a:endParaRPr lang="en-US"/>
          </a:p>
        </p:txBody>
      </p:sp>
      <p:sp>
        <p:nvSpPr>
          <p:cNvPr id="32771" name="Rectangle 2"/>
          <p:cNvSpPr>
            <a:spLocks noGrp="1" noRot="1" noChangeAspect="1" noChangeArrowheads="1" noTextEdit="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mn-ea"/>
                <a:cs typeface="+mn-cs"/>
              </a:rPr>
              <a:t>If all sections of a course that you need to take for your major are filled, you should use the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wait list system.</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Before using the system, this link will take you to some common Frequently Asked Questions and a Waitlist tutorial.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Most importantly, you must check the box on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that you would like to be added to the waitlist.</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it is a general education</a:t>
            </a:r>
            <a:r>
              <a:rPr lang="en-US" sz="1200" strike="sngStrike" kern="120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course, you should find a suitable alternative and then follow instructions on how to access the wait list in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for your first preference.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You can adjust your schedule if or when a seat opens in your first choice.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you are accelerated in your curriculum, please consult with your academic adviser about what courses are appropriate.</a:t>
            </a:r>
          </a:p>
        </p:txBody>
      </p:sp>
    </p:spTree>
    <p:extLst>
      <p:ext uri="{BB962C8B-B14F-4D97-AF65-F5344CB8AC3E}">
        <p14:creationId xmlns:p14="http://schemas.microsoft.com/office/powerpoint/2010/main" val="1092561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DC2677FC-4DC9-411B-B445-300642041609}" type="slidenum">
              <a:rPr lang="en-US"/>
              <a:pPr/>
              <a:t>6</a:t>
            </a:fld>
            <a:endParaRPr lang="en-US" dirty="0"/>
          </a:p>
        </p:txBody>
      </p:sp>
      <p:sp>
        <p:nvSpPr>
          <p:cNvPr id="28675" name="Rectangle 2"/>
          <p:cNvSpPr>
            <a:spLocks noGrp="1" noRot="1" noChangeAspect="1" noChangeArrowheads="1" noTextEdit="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You may also want to consider scheduling courses that fulfill the two-piece sequence requirement.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 two-piece sequence provides you with the opportunity to take advanced level business courses outside of your major in order to broaden your educational knowledge base.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 link to this list is found at the bottom of the Recommended Academic Plan for Management.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All Academic Plans are found on the Smeal Exchange website.</a:t>
            </a:r>
          </a:p>
        </p:txBody>
      </p:sp>
    </p:spTree>
    <p:extLst>
      <p:ext uri="{BB962C8B-B14F-4D97-AF65-F5344CB8AC3E}">
        <p14:creationId xmlns:p14="http://schemas.microsoft.com/office/powerpoint/2010/main" val="1865175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In lieu of a two-piece sequence, you may complete a Smeal approved minor. The Smeal College of Business offers four choices:</a:t>
            </a:r>
          </a:p>
          <a:p>
            <a:endParaRPr lang="en-US" sz="1200" kern="1200" dirty="0">
              <a:solidFill>
                <a:schemeClr val="tx1"/>
              </a:solidFill>
              <a:effectLst/>
              <a:latin typeface="Arial" charset="0"/>
              <a:ea typeface="+mn-ea"/>
              <a:cs typeface="+mn-cs"/>
            </a:endParaRPr>
          </a:p>
          <a:p>
            <a:pPr marL="228600" lvl="0" indent="-228600">
              <a:buFont typeface="+mj-lt"/>
              <a:buAutoNum type="arabicPeriod"/>
            </a:pPr>
            <a:r>
              <a:rPr lang="en-US" sz="1200" kern="1200" dirty="0">
                <a:solidFill>
                  <a:schemeClr val="tx1"/>
                </a:solidFill>
                <a:effectLst/>
                <a:latin typeface="Arial" charset="0"/>
                <a:ea typeface="+mn-ea"/>
                <a:cs typeface="+mn-cs"/>
              </a:rPr>
              <a:t>Information Systems Management (ISM)</a:t>
            </a:r>
          </a:p>
          <a:p>
            <a:pPr marL="228600" lvl="0" indent="-228600">
              <a:buFont typeface="+mj-lt"/>
              <a:buAutoNum type="arabicPeriod"/>
            </a:pPr>
            <a:r>
              <a:rPr lang="en-US" sz="1200" kern="1200" dirty="0">
                <a:solidFill>
                  <a:schemeClr val="tx1"/>
                </a:solidFill>
                <a:effectLst/>
                <a:latin typeface="Arial" charset="0"/>
                <a:ea typeface="+mn-ea"/>
                <a:cs typeface="+mn-cs"/>
              </a:rPr>
              <a:t>International Business (IB)</a:t>
            </a:r>
          </a:p>
          <a:p>
            <a:pPr marL="228600" lvl="0" indent="-228600">
              <a:buFont typeface="+mj-lt"/>
              <a:buAutoNum type="arabicPeriod"/>
            </a:pPr>
            <a:r>
              <a:rPr lang="en-US" sz="1200" kern="1200" dirty="0">
                <a:solidFill>
                  <a:schemeClr val="tx1"/>
                </a:solidFill>
                <a:effectLst/>
                <a:latin typeface="Arial" charset="0"/>
                <a:ea typeface="+mn-ea"/>
                <a:cs typeface="+mn-cs"/>
              </a:rPr>
              <a:t>Supply Chain and Information Sciences and Technology (SCIST), and </a:t>
            </a:r>
          </a:p>
          <a:p>
            <a:pPr marL="228600" lvl="0" indent="-228600">
              <a:buFont typeface="+mj-lt"/>
              <a:buAutoNum type="arabicPeriod"/>
            </a:pPr>
            <a:r>
              <a:rPr lang="en-US" sz="1200" kern="1200" dirty="0">
                <a:solidFill>
                  <a:schemeClr val="tx1"/>
                </a:solidFill>
                <a:effectLst/>
                <a:latin typeface="Arial" charset="0"/>
                <a:ea typeface="+mn-ea"/>
                <a:cs typeface="+mn-cs"/>
              </a:rPr>
              <a:t>The Legal Environment of Business (LEBUS)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As an example, if you are planning on completing the International Business minor, you may want to consider taking IB 303 in the fall semester.</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Please see the degree requirements for approved minors and consult with your advisor, if you have any questions.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7</a:t>
            </a:fld>
            <a:endParaRPr lang="en-US"/>
          </a:p>
        </p:txBody>
      </p:sp>
    </p:spTree>
    <p:extLst>
      <p:ext uri="{BB962C8B-B14F-4D97-AF65-F5344CB8AC3E}">
        <p14:creationId xmlns:p14="http://schemas.microsoft.com/office/powerpoint/2010/main" val="1575529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Please note that pursuant to AACSB accreditation standards, the Smeal College requires that all Upper Division courses within the department sponsoring the major be completed in residence at University Park under the instruction of Smeal College faculty.</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For example, students in the Management major must complete in residence with Smeal College faculty all 300 level and above Management courses.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Petitions for hardship exceptions from this policy may be made to the Smeal College of Business Associate Dean for Undergraduate Education.</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8</a:t>
            </a:fld>
            <a:endParaRPr lang="en-US"/>
          </a:p>
        </p:txBody>
      </p:sp>
    </p:spTree>
    <p:extLst>
      <p:ext uri="{BB962C8B-B14F-4D97-AF65-F5344CB8AC3E}">
        <p14:creationId xmlns:p14="http://schemas.microsoft.com/office/powerpoint/2010/main" val="3393538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requesting to repeat a Major Field course and any other Smeal-taught Junior level required course are not guaranteed. Consult with your academic adviser when scheduling to avoid overloading your schedule. Drop courses during Drop/Add week to avoid a Late Drop. Earning a D or an F in a course or late dropping a course, each count as an attempt to take a course.  A 3</a:t>
            </a:r>
            <a:r>
              <a:rPr lang="en-US" baseline="30000" dirty="0"/>
              <a:t>rd</a:t>
            </a:r>
            <a:r>
              <a:rPr lang="en-US" dirty="0"/>
              <a:t> attempt for any reason may not be approved. </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9</a:t>
            </a:fld>
            <a:endParaRPr lang="en-US"/>
          </a:p>
        </p:txBody>
      </p:sp>
    </p:spTree>
    <p:extLst>
      <p:ext uri="{BB962C8B-B14F-4D97-AF65-F5344CB8AC3E}">
        <p14:creationId xmlns:p14="http://schemas.microsoft.com/office/powerpoint/2010/main" val="39758525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8" name="PSU Logo">
            <a:extLst>
              <a:ext uri="{FF2B5EF4-FFF2-40B4-BE49-F238E27FC236}">
                <a16:creationId xmlns:a16="http://schemas.microsoft.com/office/drawing/2014/main" id="{7F10B930-97EF-EA4A-937A-0FAE111E1542}"/>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543930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SU Logo">
            <a:extLst>
              <a:ext uri="{FF2B5EF4-FFF2-40B4-BE49-F238E27FC236}">
                <a16:creationId xmlns:a16="http://schemas.microsoft.com/office/drawing/2014/main" id="{D5F4EF46-3A4D-EB42-A6F3-67A29ACA3D83}"/>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830470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PSU Logo">
            <a:extLst>
              <a:ext uri="{FF2B5EF4-FFF2-40B4-BE49-F238E27FC236}">
                <a16:creationId xmlns:a16="http://schemas.microsoft.com/office/drawing/2014/main" id="{CF726596-7152-D742-9553-A73B2568BF8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775131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SU Logo">
            <a:extLst>
              <a:ext uri="{FF2B5EF4-FFF2-40B4-BE49-F238E27FC236}">
                <a16:creationId xmlns:a16="http://schemas.microsoft.com/office/drawing/2014/main" id="{518050E2-F6DB-2548-B709-EA8CB80A7ACD}"/>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993144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SU Logo">
            <a:extLst>
              <a:ext uri="{FF2B5EF4-FFF2-40B4-BE49-F238E27FC236}">
                <a16:creationId xmlns:a16="http://schemas.microsoft.com/office/drawing/2014/main" id="{E8D93CC7-DD21-F347-BF10-55CF13DFE75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437827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SU Logo">
            <a:extLst>
              <a:ext uri="{FF2B5EF4-FFF2-40B4-BE49-F238E27FC236}">
                <a16:creationId xmlns:a16="http://schemas.microsoft.com/office/drawing/2014/main" id="{B5479A72-704B-354E-8562-739D454A91E7}"/>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787061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SU Logo">
            <a:extLst>
              <a:ext uri="{FF2B5EF4-FFF2-40B4-BE49-F238E27FC236}">
                <a16:creationId xmlns:a16="http://schemas.microsoft.com/office/drawing/2014/main" id="{B9770D39-1769-F940-8AC1-35E5F039B56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4162723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7204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5847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SU Logo">
            <a:extLst>
              <a:ext uri="{FF2B5EF4-FFF2-40B4-BE49-F238E27FC236}">
                <a16:creationId xmlns:a16="http://schemas.microsoft.com/office/drawing/2014/main" id="{550A5958-96DD-1549-80FA-70EF7A2F1B9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2293872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83748"/>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035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150486"/>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SU Logo">
            <a:extLst>
              <a:ext uri="{FF2B5EF4-FFF2-40B4-BE49-F238E27FC236}">
                <a16:creationId xmlns:a16="http://schemas.microsoft.com/office/drawing/2014/main" id="{80C53B97-7DC8-8441-B33C-1E5FC821123C}"/>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2018435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419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SU Logo">
            <a:extLst>
              <a:ext uri="{FF2B5EF4-FFF2-40B4-BE49-F238E27FC236}">
                <a16:creationId xmlns:a16="http://schemas.microsoft.com/office/drawing/2014/main" id="{5F134106-9F8C-7745-A5A8-6FC749B79497}"/>
              </a:ext>
              <a:ext uri="{C183D7F6-B498-43B3-948B-1728B52AA6E4}">
                <adec:decorative xmlns:adec="http://schemas.microsoft.com/office/drawing/2017/decorative" val="1"/>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177594342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Lst>
  <p:txStyles>
    <p:titleStyle>
      <a:lvl1pPr algn="ctr" defTabSz="457200" rtl="0" eaLnBrk="1" latinLnBrk="0" hangingPunct="1">
        <a:spcBef>
          <a:spcPct val="0"/>
        </a:spcBef>
        <a:buNone/>
        <a:defRPr sz="4400" kern="1200">
          <a:solidFill>
            <a:schemeClr val="tx1"/>
          </a:solidFill>
          <a:latin typeface="Myriad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hyperlink" Target="https://ugstudents.smeal.psu.edu/academics-advising/degree-requirements/foreign-language-policy"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ugstudents.smeal.psu.edu/student-organizations" TargetMode="External"/><Relationship Id="rId5" Type="http://schemas.openxmlformats.org/officeDocument/2006/relationships/image" Target="../media/image13.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ugstudents.smeal.psu.edu/careers" TargetMode="External"/><Relationship Id="rId5" Type="http://schemas.openxmlformats.org/officeDocument/2006/relationships/hyperlink" Target="http://studentaffairs.psu.edu/career/"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ugstudents.smeal.psu.edu/study-abroad"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global.psu.edu/" TargetMode="External"/><Relationship Id="rId5" Type="http://schemas.openxmlformats.org/officeDocument/2006/relationships/image" Target="../media/image1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hyperlink" Target="http://ugstudents.smeal.psu.edu/academics-advising/degree-requirements/foreign-language-policy" TargetMode="External"/><Relationship Id="rId13" Type="http://schemas.openxmlformats.org/officeDocument/2006/relationships/hyperlink" Target="https://ugstudents.smeal.psu.edu/student-organizations" TargetMode="External"/><Relationship Id="rId3" Type="http://schemas.openxmlformats.org/officeDocument/2006/relationships/slideLayout" Target="../slideLayouts/slideLayout2.xml"/><Relationship Id="rId7" Type="http://schemas.openxmlformats.org/officeDocument/2006/relationships/hyperlink" Target="https://bulletins.psu.edu/undergraduate/general-education/" TargetMode="External"/><Relationship Id="rId12" Type="http://schemas.openxmlformats.org/officeDocument/2006/relationships/hyperlink" Target="http://ugstudents.smeal.psu.edu/careers"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ugstudents.smeal.psu.edu/academics-advising/degree-requirements/minors" TargetMode="External"/><Relationship Id="rId11" Type="http://schemas.openxmlformats.org/officeDocument/2006/relationships/hyperlink" Target="https://studentaffairs.psu.edu/career" TargetMode="External"/><Relationship Id="rId5" Type="http://schemas.openxmlformats.org/officeDocument/2006/relationships/hyperlink" Target="https://bulletins.psu.edu/undergraduate/colleges/smeal-business/actuarial-science-bs/#suggestedacademicplantext" TargetMode="External"/><Relationship Id="rId15" Type="http://schemas.openxmlformats.org/officeDocument/2006/relationships/image" Target="../media/image3.png"/><Relationship Id="rId10" Type="http://schemas.openxmlformats.org/officeDocument/2006/relationships/hyperlink" Target="http://ugstudents.smeal.psu.edu/study-abroad" TargetMode="External"/><Relationship Id="rId4" Type="http://schemas.openxmlformats.org/officeDocument/2006/relationships/notesSlide" Target="../notesSlides/notesSlide19.xml"/><Relationship Id="rId9" Type="http://schemas.openxmlformats.org/officeDocument/2006/relationships/hyperlink" Target="https://global.psu.edu/" TargetMode="External"/><Relationship Id="rId14" Type="http://schemas.openxmlformats.org/officeDocument/2006/relationships/hyperlink" Target="https://advising.psu.edu/scheduling-course-full"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hyperlink" Target="http://www.ugstudents.smeal.psu.edu/"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hyperlink" Target="https://bulletins.psu.edu/undergraduate/colleges/smeal-business/management-bs/#suggestedacademicplantext"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advising.psu.edu/scheduling-course-full" TargetMode="External"/><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hyperlink" Target="https://bulletins.psu.edu/undergraduate/colleges/smeal-business/management-bs/#suggestedacademicplantext"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ugstudents.smeal.psu.edu/academics-advising/degree-requirements/minors" TargetMode="External"/><Relationship Id="rId5" Type="http://schemas.openxmlformats.org/officeDocument/2006/relationships/image" Target="../media/image8.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4800" y="1600200"/>
            <a:ext cx="8610600" cy="3733800"/>
          </a:xfrm>
        </p:spPr>
        <p:txBody>
          <a:bodyPr>
            <a:normAutofit/>
          </a:bodyPr>
          <a:lstStyle/>
          <a:p>
            <a:pPr eaLnBrk="1" hangingPunct="1">
              <a:defRPr/>
            </a:pPr>
            <a:r>
              <a:rPr lang="en-US" sz="4000" b="1" dirty="0">
                <a:solidFill>
                  <a:schemeClr val="bg1"/>
                </a:solidFill>
              </a:rPr>
              <a:t>The Smeal College of Business</a:t>
            </a:r>
          </a:p>
        </p:txBody>
      </p:sp>
      <p:pic>
        <p:nvPicPr>
          <p:cNvPr id="4" name="Recorded Sound">
            <a:hlinkClick r:id="" action="ppaction://media"/>
            <a:extLst>
              <a:ext uri="{FF2B5EF4-FFF2-40B4-BE49-F238E27FC236}">
                <a16:creationId xmlns:a16="http://schemas.microsoft.com/office/drawing/2014/main" id="{9BE87E1A-0ED9-3B46-B87A-30FE685FE5D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7841" y="615689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9112"/>
    </mc:Choice>
    <mc:Fallback xmlns="">
      <p:transition advTm="9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0" objId="2"/>
        <p14:stopEvt time="8583"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
            <a:extLst>
              <a:ext uri="{FF2B5EF4-FFF2-40B4-BE49-F238E27FC236}">
                <a16:creationId xmlns:a16="http://schemas.microsoft.com/office/drawing/2014/main" id="{87C92339-059F-A641-B2AF-0DD520F93A29}"/>
              </a:ext>
            </a:extLst>
          </p:cNvPr>
          <p:cNvSpPr>
            <a:spLocks noGrp="1" noChangeArrowheads="1"/>
          </p:cNvSpPr>
          <p:nvPr>
            <p:ph type="title" idx="4294967295"/>
          </p:nvPr>
        </p:nvSpPr>
        <p:spPr bwMode="auto">
          <a:xfrm>
            <a:off x="2514599" y="1752600"/>
            <a:ext cx="2806037" cy="2509774"/>
          </a:xfrm>
          <a:prstGeom prst="irregularSeal1">
            <a:avLst/>
          </a:prstGeom>
          <a:solidFill>
            <a:schemeClr val="bg1"/>
          </a:solidFill>
          <a:ln w="9525">
            <a:solidFill>
              <a:schemeClr val="tx1"/>
            </a:solidFill>
            <a:prstDash/>
            <a:miter lim="800000"/>
            <a:headEnd/>
            <a:tailEnd/>
          </a:ln>
          <a:effectLst>
            <a:outerShdw dist="107763" dir="2700000" algn="ctr" rotWithShape="0">
              <a:schemeClr val="tx1">
                <a:alpha val="50000"/>
              </a:schemeClr>
            </a:outerShdw>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1"/>
                </a:solidFill>
                <a:effectLst/>
                <a:uLnTx/>
                <a:uFillTx/>
                <a:latin typeface="Myriad Pro"/>
                <a:ea typeface="+mn-ea"/>
                <a:cs typeface="+mn-cs"/>
              </a:rPr>
              <a:t>General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1"/>
                </a:solidFill>
                <a:effectLst/>
                <a:uLnTx/>
                <a:uFillTx/>
                <a:latin typeface="Myriad Pro"/>
                <a:ea typeface="+mn-ea"/>
                <a:cs typeface="+mn-cs"/>
              </a:rPr>
              <a:t>Education</a:t>
            </a:r>
          </a:p>
        </p:txBody>
      </p:sp>
      <p:sp>
        <p:nvSpPr>
          <p:cNvPr id="10" name="Text Box 2">
            <a:extLst>
              <a:ext uri="{FF2B5EF4-FFF2-40B4-BE49-F238E27FC236}">
                <a16:creationId xmlns:a16="http://schemas.microsoft.com/office/drawing/2014/main" id="{78F1B7F7-D5C7-FD46-8A3F-92C5C8B67EE4}"/>
              </a:ext>
            </a:extLst>
          </p:cNvPr>
          <p:cNvSpPr txBox="1">
            <a:spLocks noChangeArrowheads="1"/>
          </p:cNvSpPr>
          <p:nvPr/>
        </p:nvSpPr>
        <p:spPr bwMode="auto">
          <a:xfrm>
            <a:off x="8414735" y="2025429"/>
            <a:ext cx="553998" cy="2236945"/>
          </a:xfrm>
          <a:prstGeom prst="rect">
            <a:avLst/>
          </a:prstGeom>
          <a:solidFill>
            <a:schemeClr val="bg1"/>
          </a:solidFill>
          <a:ln w="9525">
            <a:solidFill>
              <a:schemeClr val="tx1"/>
            </a:solidFill>
            <a:miter lim="800000"/>
            <a:headEnd/>
            <a:tailEnd/>
          </a:ln>
        </p:spPr>
        <p:txBody>
          <a:bodyPr vert="eaVert" wrap="square">
            <a:spAutoFit/>
          </a:bodyPr>
          <a:lstStyle/>
          <a:p>
            <a:pPr algn="ctr">
              <a:lnSpc>
                <a:spcPct val="100000"/>
              </a:lnSpc>
              <a:spcBef>
                <a:spcPct val="50000"/>
              </a:spcBef>
            </a:pPr>
            <a:r>
              <a:rPr lang="en-US" sz="2400" b="1" dirty="0">
                <a:solidFill>
                  <a:schemeClr val="accent1"/>
                </a:solidFill>
              </a:rPr>
              <a:t>US or IL </a:t>
            </a:r>
          </a:p>
        </p:txBody>
      </p:sp>
      <p:sp>
        <p:nvSpPr>
          <p:cNvPr id="15" name="Line 3">
            <a:extLst>
              <a:ext uri="{FF2B5EF4-FFF2-40B4-BE49-F238E27FC236}">
                <a16:creationId xmlns:a16="http://schemas.microsoft.com/office/drawing/2014/main" id="{F6773FCA-2F73-BB41-84FF-17AF0AF752CF}"/>
              </a:ext>
              <a:ext uri="{C183D7F6-B498-43B3-948B-1728B52AA6E4}">
                <adec:decorative xmlns:adec="http://schemas.microsoft.com/office/drawing/2017/decorative" val="1"/>
              </a:ext>
            </a:extLst>
          </p:cNvPr>
          <p:cNvSpPr>
            <a:spLocks noChangeShapeType="1"/>
          </p:cNvSpPr>
          <p:nvPr/>
        </p:nvSpPr>
        <p:spPr bwMode="auto">
          <a:xfrm flipH="1" flipV="1">
            <a:off x="8070663" y="1194732"/>
            <a:ext cx="623608" cy="560855"/>
          </a:xfrm>
          <a:prstGeom prst="line">
            <a:avLst/>
          </a:prstGeom>
          <a:noFill/>
          <a:ln w="76200">
            <a:solidFill>
              <a:schemeClr val="tx1"/>
            </a:solidFill>
            <a:round/>
            <a:headEnd/>
            <a:tailEnd type="triangle" w="med" len="med"/>
          </a:ln>
        </p:spPr>
        <p:txBody>
          <a:bodyPr/>
          <a:ls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a:lstStyle>
          <a:p>
            <a:endParaRPr lang="en-US"/>
          </a:p>
        </p:txBody>
      </p:sp>
      <p:sp>
        <p:nvSpPr>
          <p:cNvPr id="14" name="Rectangle 4">
            <a:extLst>
              <a:ext uri="{FF2B5EF4-FFF2-40B4-BE49-F238E27FC236}">
                <a16:creationId xmlns:a16="http://schemas.microsoft.com/office/drawing/2014/main" id="{5CF5768B-AFDC-A14D-985B-96117007B65C}"/>
              </a:ext>
            </a:extLst>
          </p:cNvPr>
          <p:cNvSpPr>
            <a:spLocks noChangeArrowheads="1"/>
          </p:cNvSpPr>
          <p:nvPr/>
        </p:nvSpPr>
        <p:spPr bwMode="auto">
          <a:xfrm>
            <a:off x="5065059" y="320099"/>
            <a:ext cx="2667000" cy="866774"/>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a:lstStyle>
          <a:p>
            <a:pPr algn="ctr">
              <a:lnSpc>
                <a:spcPct val="100000"/>
              </a:lnSpc>
              <a:spcBef>
                <a:spcPct val="0"/>
              </a:spcBef>
              <a:defRPr/>
            </a:pPr>
            <a:r>
              <a:rPr lang="en-US" sz="1800" b="1" dirty="0">
                <a:solidFill>
                  <a:schemeClr val="tx1"/>
                </a:solidFill>
                <a:latin typeface="Myriad Pro"/>
              </a:rPr>
              <a:t>Interdomain or Linked</a:t>
            </a:r>
          </a:p>
        </p:txBody>
      </p:sp>
      <p:sp>
        <p:nvSpPr>
          <p:cNvPr id="11" name="Line 5">
            <a:extLst>
              <a:ext uri="{FF2B5EF4-FFF2-40B4-BE49-F238E27FC236}">
                <a16:creationId xmlns:a16="http://schemas.microsoft.com/office/drawing/2014/main" id="{59534B0D-037D-484E-89AE-D3807FB9749C}"/>
              </a:ext>
              <a:ext uri="{C183D7F6-B498-43B3-948B-1728B52AA6E4}">
                <adec:decorative xmlns:adec="http://schemas.microsoft.com/office/drawing/2017/decorative" val="1"/>
              </a:ext>
            </a:extLst>
          </p:cNvPr>
          <p:cNvSpPr>
            <a:spLocks noChangeShapeType="1"/>
          </p:cNvSpPr>
          <p:nvPr/>
        </p:nvSpPr>
        <p:spPr bwMode="auto">
          <a:xfrm flipH="1" flipV="1">
            <a:off x="7247771" y="1955100"/>
            <a:ext cx="1006341" cy="170078"/>
          </a:xfrm>
          <a:prstGeom prst="line">
            <a:avLst/>
          </a:prstGeom>
          <a:noFill/>
          <a:ln w="76200">
            <a:solidFill>
              <a:schemeClr val="tx1"/>
            </a:solidFill>
            <a:round/>
            <a:headEnd/>
            <a:tailEnd type="triangle" w="med" len="med"/>
          </a:ln>
        </p:spPr>
        <p:txBody>
          <a:bodyPr/>
          <a:lstStyle/>
          <a:p>
            <a:endParaRPr lang="en-US"/>
          </a:p>
        </p:txBody>
      </p:sp>
      <p:sp>
        <p:nvSpPr>
          <p:cNvPr id="8" name="Rectangle 6">
            <a:extLst>
              <a:ext uri="{FF2B5EF4-FFF2-40B4-BE49-F238E27FC236}">
                <a16:creationId xmlns:a16="http://schemas.microsoft.com/office/drawing/2014/main" id="{BE76FDE5-69E7-B34C-AD16-B20FB17BF7AC}"/>
              </a:ext>
            </a:extLst>
          </p:cNvPr>
          <p:cNvSpPr>
            <a:spLocks noChangeArrowheads="1"/>
          </p:cNvSpPr>
          <p:nvPr/>
        </p:nvSpPr>
        <p:spPr bwMode="auto">
          <a:xfrm>
            <a:off x="5481260" y="1575689"/>
            <a:ext cx="1466850"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Arts (GA)</a:t>
            </a:r>
          </a:p>
        </p:txBody>
      </p:sp>
      <p:sp>
        <p:nvSpPr>
          <p:cNvPr id="12" name="Line 7">
            <a:extLst>
              <a:ext uri="{FF2B5EF4-FFF2-40B4-BE49-F238E27FC236}">
                <a16:creationId xmlns:a16="http://schemas.microsoft.com/office/drawing/2014/main" id="{0C680F1D-D5D1-2449-9A78-08DCA958055B}"/>
              </a:ext>
              <a:ext uri="{C183D7F6-B498-43B3-948B-1728B52AA6E4}">
                <adec:decorative xmlns:adec="http://schemas.microsoft.com/office/drawing/2017/decorative" val="1"/>
              </a:ext>
            </a:extLst>
          </p:cNvPr>
          <p:cNvSpPr>
            <a:spLocks noChangeShapeType="1"/>
          </p:cNvSpPr>
          <p:nvPr/>
        </p:nvSpPr>
        <p:spPr bwMode="auto">
          <a:xfrm flipH="1">
            <a:off x="7848600" y="3250740"/>
            <a:ext cx="466725" cy="1"/>
          </a:xfrm>
          <a:prstGeom prst="line">
            <a:avLst/>
          </a:prstGeom>
          <a:noFill/>
          <a:ln w="76200">
            <a:solidFill>
              <a:schemeClr val="tx1"/>
            </a:solidFill>
            <a:round/>
            <a:headEnd/>
            <a:tailEnd type="triangle" w="med" len="med"/>
          </a:ln>
        </p:spPr>
        <p:txBody>
          <a:bodyPr/>
          <a:lstStyle/>
          <a:p>
            <a:endParaRPr lang="en-US"/>
          </a:p>
        </p:txBody>
      </p:sp>
      <p:sp>
        <p:nvSpPr>
          <p:cNvPr id="5" name="Rectangle 8">
            <a:extLst>
              <a:ext uri="{FF2B5EF4-FFF2-40B4-BE49-F238E27FC236}">
                <a16:creationId xmlns:a16="http://schemas.microsoft.com/office/drawing/2014/main" id="{A34FA3D3-3A3C-3641-B661-D2F5D840EB45}"/>
              </a:ext>
            </a:extLst>
          </p:cNvPr>
          <p:cNvSpPr>
            <a:spLocks noChangeArrowheads="1"/>
          </p:cNvSpPr>
          <p:nvPr/>
        </p:nvSpPr>
        <p:spPr bwMode="auto">
          <a:xfrm>
            <a:off x="5481260" y="2895600"/>
            <a:ext cx="2033965"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Humanities (GH)</a:t>
            </a:r>
          </a:p>
        </p:txBody>
      </p:sp>
      <p:sp>
        <p:nvSpPr>
          <p:cNvPr id="13" name="Line 9">
            <a:extLst>
              <a:ext uri="{FF2B5EF4-FFF2-40B4-BE49-F238E27FC236}">
                <a16:creationId xmlns:a16="http://schemas.microsoft.com/office/drawing/2014/main" id="{F34F9248-4460-F94A-9FC0-7B00681CDCCF}"/>
              </a:ext>
              <a:ext uri="{C183D7F6-B498-43B3-948B-1728B52AA6E4}">
                <adec:decorative xmlns:adec="http://schemas.microsoft.com/office/drawing/2017/decorative" val="1"/>
              </a:ext>
            </a:extLst>
          </p:cNvPr>
          <p:cNvSpPr>
            <a:spLocks noChangeShapeType="1"/>
          </p:cNvSpPr>
          <p:nvPr/>
        </p:nvSpPr>
        <p:spPr bwMode="auto">
          <a:xfrm flipH="1">
            <a:off x="7253987" y="4321080"/>
            <a:ext cx="1000125" cy="533400"/>
          </a:xfrm>
          <a:prstGeom prst="line">
            <a:avLst/>
          </a:prstGeom>
          <a:noFill/>
          <a:ln w="76200">
            <a:solidFill>
              <a:schemeClr val="tx1"/>
            </a:solidFill>
            <a:round/>
            <a:headEnd/>
            <a:tailEnd type="triangle" w="med" len="med"/>
          </a:ln>
        </p:spPr>
        <p:txBody>
          <a:bodyPr/>
          <a:lstStyle/>
          <a:p>
            <a:endParaRPr lang="en-US"/>
          </a:p>
        </p:txBody>
      </p:sp>
      <p:sp>
        <p:nvSpPr>
          <p:cNvPr id="7" name="Rectangle 10">
            <a:extLst>
              <a:ext uri="{FF2B5EF4-FFF2-40B4-BE49-F238E27FC236}">
                <a16:creationId xmlns:a16="http://schemas.microsoft.com/office/drawing/2014/main" id="{B0FE6854-F473-9447-8A6A-DFB69E730622}"/>
              </a:ext>
            </a:extLst>
          </p:cNvPr>
          <p:cNvSpPr>
            <a:spLocks noChangeArrowheads="1"/>
          </p:cNvSpPr>
          <p:nvPr/>
        </p:nvSpPr>
        <p:spPr bwMode="auto">
          <a:xfrm>
            <a:off x="4495800" y="4399447"/>
            <a:ext cx="2333625"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Social &amp; Behavioral </a:t>
            </a:r>
            <a:br>
              <a:rPr lang="en-US" sz="1800" b="1" dirty="0">
                <a:solidFill>
                  <a:schemeClr val="tx1"/>
                </a:solidFill>
                <a:latin typeface="Myriad Pro"/>
              </a:rPr>
            </a:br>
            <a:r>
              <a:rPr lang="en-US" sz="1800" b="1" dirty="0">
                <a:solidFill>
                  <a:schemeClr val="tx1"/>
                </a:solidFill>
                <a:latin typeface="Myriad Pro"/>
              </a:rPr>
              <a:t>Sciences (GS)</a:t>
            </a:r>
          </a:p>
        </p:txBody>
      </p:sp>
      <p:sp>
        <p:nvSpPr>
          <p:cNvPr id="2" name="Rectangle 11">
            <a:extLst>
              <a:ext uri="{FF2B5EF4-FFF2-40B4-BE49-F238E27FC236}">
                <a16:creationId xmlns:a16="http://schemas.microsoft.com/office/drawing/2014/main" id="{EF08E9DE-FE80-8348-A4D1-A2C8D52DD3A1}"/>
              </a:ext>
            </a:extLst>
          </p:cNvPr>
          <p:cNvSpPr>
            <a:spLocks noChangeArrowheads="1"/>
          </p:cNvSpPr>
          <p:nvPr/>
        </p:nvSpPr>
        <p:spPr bwMode="auto">
          <a:xfrm>
            <a:off x="362063" y="4037867"/>
            <a:ext cx="2266950"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Health &amp; Physical </a:t>
            </a:r>
          </a:p>
          <a:p>
            <a:pPr algn="ctr">
              <a:lnSpc>
                <a:spcPct val="100000"/>
              </a:lnSpc>
              <a:spcBef>
                <a:spcPct val="0"/>
              </a:spcBef>
              <a:defRPr/>
            </a:pPr>
            <a:r>
              <a:rPr lang="en-US" sz="1800" b="1" dirty="0">
                <a:solidFill>
                  <a:schemeClr val="tx1"/>
                </a:solidFill>
                <a:latin typeface="Myriad Pro"/>
              </a:rPr>
              <a:t>Activities (GHW)</a:t>
            </a:r>
          </a:p>
        </p:txBody>
      </p:sp>
      <p:sp>
        <p:nvSpPr>
          <p:cNvPr id="3" name="Rectangle 12">
            <a:extLst>
              <a:ext uri="{FF2B5EF4-FFF2-40B4-BE49-F238E27FC236}">
                <a16:creationId xmlns:a16="http://schemas.microsoft.com/office/drawing/2014/main" id="{77D6DADD-0CDE-9640-90C4-79836149938C}"/>
              </a:ext>
            </a:extLst>
          </p:cNvPr>
          <p:cNvSpPr>
            <a:spLocks noChangeArrowheads="1"/>
          </p:cNvSpPr>
          <p:nvPr/>
        </p:nvSpPr>
        <p:spPr bwMode="auto">
          <a:xfrm>
            <a:off x="304800" y="2590800"/>
            <a:ext cx="1800225" cy="8001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Natural </a:t>
            </a:r>
          </a:p>
          <a:p>
            <a:pPr algn="ctr">
              <a:lnSpc>
                <a:spcPct val="100000"/>
              </a:lnSpc>
              <a:spcBef>
                <a:spcPct val="0"/>
              </a:spcBef>
              <a:defRPr/>
            </a:pPr>
            <a:r>
              <a:rPr lang="en-US" sz="1800" b="1" dirty="0">
                <a:solidFill>
                  <a:schemeClr val="tx1"/>
                </a:solidFill>
                <a:latin typeface="Myriad Pro"/>
              </a:rPr>
              <a:t>Science (GN)</a:t>
            </a:r>
          </a:p>
        </p:txBody>
      </p:sp>
      <p:sp>
        <p:nvSpPr>
          <p:cNvPr id="4" name="Rectangle 13">
            <a:extLst>
              <a:ext uri="{FF2B5EF4-FFF2-40B4-BE49-F238E27FC236}">
                <a16:creationId xmlns:a16="http://schemas.microsoft.com/office/drawing/2014/main" id="{26D23A09-F7DB-1441-88E6-A29892F13050}"/>
              </a:ext>
            </a:extLst>
          </p:cNvPr>
          <p:cNvSpPr>
            <a:spLocks noChangeArrowheads="1"/>
          </p:cNvSpPr>
          <p:nvPr/>
        </p:nvSpPr>
        <p:spPr bwMode="auto">
          <a:xfrm>
            <a:off x="381000" y="990600"/>
            <a:ext cx="1800225" cy="733425"/>
          </a:xfrm>
          <a:prstGeom prst="rect">
            <a:avLst/>
          </a:prstGeom>
          <a:solidFill>
            <a:srgbClr val="FFFF00"/>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accent1"/>
                </a:solidFill>
                <a:latin typeface="Myriad Pro"/>
              </a:rPr>
              <a:t>ENGL 202 D</a:t>
            </a:r>
          </a:p>
        </p:txBody>
      </p:sp>
      <p:sp>
        <p:nvSpPr>
          <p:cNvPr id="6" name="Rectangle 14">
            <a:extLst>
              <a:ext uri="{FF2B5EF4-FFF2-40B4-BE49-F238E27FC236}">
                <a16:creationId xmlns:a16="http://schemas.microsoft.com/office/drawing/2014/main" id="{A9C92C8C-7676-BD4A-BC06-4BF2B5E91496}"/>
              </a:ext>
            </a:extLst>
          </p:cNvPr>
          <p:cNvSpPr>
            <a:spLocks noChangeArrowheads="1"/>
          </p:cNvSpPr>
          <p:nvPr/>
        </p:nvSpPr>
        <p:spPr bwMode="auto">
          <a:xfrm>
            <a:off x="2971800" y="685800"/>
            <a:ext cx="1466850" cy="733425"/>
          </a:xfrm>
          <a:prstGeom prst="rect">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accent1"/>
                </a:solidFill>
                <a:latin typeface="Myriad Pro"/>
              </a:rPr>
              <a:t>CAS 100</a:t>
            </a:r>
          </a:p>
        </p:txBody>
      </p:sp>
      <p:sp>
        <p:nvSpPr>
          <p:cNvPr id="16" name="Text Box 15">
            <a:extLst>
              <a:ext uri="{FF2B5EF4-FFF2-40B4-BE49-F238E27FC236}">
                <a16:creationId xmlns:a16="http://schemas.microsoft.com/office/drawing/2014/main" id="{345D08BF-619F-574B-9D23-F8E4FF7D8961}"/>
              </a:ext>
            </a:extLst>
          </p:cNvPr>
          <p:cNvSpPr txBox="1">
            <a:spLocks noChangeArrowheads="1"/>
          </p:cNvSpPr>
          <p:nvPr/>
        </p:nvSpPr>
        <p:spPr bwMode="auto">
          <a:xfrm>
            <a:off x="935642" y="5773191"/>
            <a:ext cx="5388958" cy="461665"/>
          </a:xfrm>
          <a:prstGeom prst="rect">
            <a:avLst/>
          </a:prstGeom>
          <a:noFill/>
          <a:ln w="25400">
            <a:noFill/>
            <a:miter lim="800000"/>
            <a:headEnd/>
            <a:tailEnd/>
          </a:ln>
        </p:spPr>
        <p:txBody>
          <a:bodyPr wrap="square">
            <a:spAutoFit/>
          </a:bodyPr>
          <a:lstStyle/>
          <a:p>
            <a:pPr>
              <a:lnSpc>
                <a:spcPct val="100000"/>
              </a:lnSpc>
              <a:spcBef>
                <a:spcPct val="50000"/>
              </a:spcBef>
            </a:pPr>
            <a:r>
              <a:rPr lang="en-US" sz="1200" b="1" dirty="0">
                <a:solidFill>
                  <a:schemeClr val="bg2"/>
                </a:solidFill>
                <a:latin typeface="Myriad Pro"/>
              </a:rPr>
              <a:t>LINKS</a:t>
            </a:r>
            <a:r>
              <a:rPr lang="en-US" sz="1200" b="1" dirty="0">
                <a:solidFill>
                  <a:srgbClr val="FFFF00"/>
                </a:solidFill>
                <a:latin typeface="Myriad Pro"/>
              </a:rPr>
              <a:t>: </a:t>
            </a:r>
            <a:r>
              <a:rPr lang="en-US" sz="1200" b="1" dirty="0">
                <a:solidFill>
                  <a:srgbClr val="FFFF00"/>
                </a:solidFill>
                <a:latin typeface="Myriad Pro"/>
                <a:hlinkClick r:id="rId5"/>
              </a:rPr>
              <a:t>https://ugstudents.smeal.psu.edu/academics-advising/degree-requirements/foreign-language-policy</a:t>
            </a:r>
            <a:endParaRPr lang="en-US" sz="1200" b="1" dirty="0">
              <a:solidFill>
                <a:srgbClr val="FFFF00"/>
              </a:solidFill>
              <a:latin typeface="Myriad Pro"/>
            </a:endParaRPr>
          </a:p>
        </p:txBody>
      </p:sp>
      <p:sp>
        <p:nvSpPr>
          <p:cNvPr id="18" name="Rectangle 16">
            <a:extLst>
              <a:ext uri="{FF2B5EF4-FFF2-40B4-BE49-F238E27FC236}">
                <a16:creationId xmlns:a16="http://schemas.microsoft.com/office/drawing/2014/main" id="{F994A7C9-4986-1C48-94A8-0EA8D1AC49F2}"/>
              </a:ext>
            </a:extLst>
          </p:cNvPr>
          <p:cNvSpPr>
            <a:spLocks noChangeArrowheads="1"/>
          </p:cNvSpPr>
          <p:nvPr/>
        </p:nvSpPr>
        <p:spPr bwMode="auto">
          <a:xfrm>
            <a:off x="238125" y="5090553"/>
            <a:ext cx="3886200" cy="457200"/>
          </a:xfrm>
          <a:prstGeom prst="rect">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2400" b="1" dirty="0">
                <a:solidFill>
                  <a:schemeClr val="accent1"/>
                </a:solidFill>
                <a:latin typeface="Myriad Pro"/>
              </a:rPr>
              <a:t>World Language</a:t>
            </a:r>
          </a:p>
        </p:txBody>
      </p:sp>
      <p:pic>
        <p:nvPicPr>
          <p:cNvPr id="19" name="Recorded Sound">
            <a:hlinkClick r:id="" action="ppaction://media"/>
            <a:extLst>
              <a:ext uri="{FF2B5EF4-FFF2-40B4-BE49-F238E27FC236}">
                <a16:creationId xmlns:a16="http://schemas.microsoft.com/office/drawing/2014/main" id="{BD987610-0AA6-1F4A-99AF-CD400C71ECF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4800" y="6204634"/>
            <a:ext cx="406400" cy="406400"/>
          </a:xfrm>
          <a:prstGeom prst="rect">
            <a:avLst/>
          </a:prstGeom>
        </p:spPr>
      </p:pic>
    </p:spTree>
    <p:extLst>
      <p:ext uri="{BB962C8B-B14F-4D97-AF65-F5344CB8AC3E}">
        <p14:creationId xmlns:p14="http://schemas.microsoft.com/office/powerpoint/2010/main" val="516413357"/>
      </p:ext>
    </p:extLst>
  </p:cSld>
  <p:clrMapOvr>
    <a:masterClrMapping/>
  </p:clrMapOvr>
  <mc:AlternateContent xmlns:mc="http://schemas.openxmlformats.org/markup-compatibility/2006" xmlns:p14="http://schemas.microsoft.com/office/powerpoint/2010/main">
    <mc:Choice Requires="p14">
      <p:transition p14:dur="0" advTm="135308"/>
    </mc:Choice>
    <mc:Fallback xmlns="">
      <p:transition advTm="135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89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extLst>
    <p:ext uri="{E180D4A7-C9FB-4DFB-919C-405C955672EB}">
      <p14:showEvtLst xmlns:p14="http://schemas.microsoft.com/office/powerpoint/2010/main">
        <p14:playEvt time="12" objId="19"/>
        <p14:stopEvt time="134174" objId="19"/>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A53AA-2869-C642-9D60-9F65E5D2871A}"/>
              </a:ext>
            </a:extLst>
          </p:cNvPr>
          <p:cNvSpPr>
            <a:spLocks noGrp="1"/>
          </p:cNvSpPr>
          <p:nvPr>
            <p:ph type="title"/>
          </p:nvPr>
        </p:nvSpPr>
        <p:spPr/>
        <p:txBody>
          <a:bodyPr>
            <a:normAutofit fontScale="90000"/>
          </a:bodyPr>
          <a:lstStyle/>
          <a:p>
            <a:r>
              <a:rPr lang="en-US" b="1" dirty="0"/>
              <a:t>New Academic Report on </a:t>
            </a:r>
            <a:r>
              <a:rPr lang="en-US" b="1" dirty="0" err="1"/>
              <a:t>LionPath</a:t>
            </a:r>
            <a:endParaRPr lang="en-US" dirty="0"/>
          </a:p>
        </p:txBody>
      </p:sp>
      <p:sp>
        <p:nvSpPr>
          <p:cNvPr id="3" name="Content Placeholder 2">
            <a:extLst>
              <a:ext uri="{FF2B5EF4-FFF2-40B4-BE49-F238E27FC236}">
                <a16:creationId xmlns:a16="http://schemas.microsoft.com/office/drawing/2014/main" id="{E524B3EF-88EF-C348-A57F-8270914A35D1}"/>
              </a:ext>
            </a:extLst>
          </p:cNvPr>
          <p:cNvSpPr>
            <a:spLocks noGrp="1"/>
          </p:cNvSpPr>
          <p:nvPr>
            <p:ph idx="1"/>
          </p:nvPr>
        </p:nvSpPr>
        <p:spPr>
          <a:xfrm>
            <a:off x="457200" y="1600201"/>
            <a:ext cx="8229600" cy="3352800"/>
          </a:xfrm>
        </p:spPr>
        <p:txBody>
          <a:bodyPr>
            <a:normAutofit/>
          </a:bodyPr>
          <a:lstStyle/>
          <a:p>
            <a:r>
              <a:rPr lang="en-US" sz="2000" dirty="0"/>
              <a:t>Now that you have declared your major it is important that you look at the correct report.</a:t>
            </a:r>
          </a:p>
          <a:p>
            <a:r>
              <a:rPr lang="en-US" sz="2000" dirty="0"/>
              <a:t>The “What If” report is no longer relevant.</a:t>
            </a:r>
          </a:p>
          <a:p>
            <a:r>
              <a:rPr lang="en-US" sz="2000" dirty="0"/>
              <a:t>The </a:t>
            </a:r>
            <a:r>
              <a:rPr lang="en-US" sz="2000" dirty="0">
                <a:solidFill>
                  <a:schemeClr val="bg2">
                    <a:lumMod val="75000"/>
                  </a:schemeClr>
                </a:solidFill>
              </a:rPr>
              <a:t>“Academic Requirements” </a:t>
            </a:r>
            <a:r>
              <a:rPr lang="en-US" sz="2000" dirty="0"/>
              <a:t>report is what you will view to get an accurate picture of your requirements. There are two versions of the report. If you choose the </a:t>
            </a:r>
            <a:r>
              <a:rPr lang="en-US" sz="2000" dirty="0">
                <a:solidFill>
                  <a:schemeClr val="tx2">
                    <a:lumMod val="60000"/>
                    <a:lumOff val="40000"/>
                  </a:schemeClr>
                </a:solidFill>
              </a:rPr>
              <a:t>PDF</a:t>
            </a:r>
            <a:r>
              <a:rPr lang="en-US" sz="2000" dirty="0"/>
              <a:t> version, be sure to look for all courses that are </a:t>
            </a:r>
            <a:r>
              <a:rPr lang="en-US" sz="2000" dirty="0">
                <a:solidFill>
                  <a:srgbClr val="FF0000"/>
                </a:solidFill>
              </a:rPr>
              <a:t>Not Satisfied </a:t>
            </a:r>
            <a:r>
              <a:rPr lang="en-US" sz="2000" dirty="0">
                <a:solidFill>
                  <a:schemeClr val="bg1"/>
                </a:solidFill>
              </a:rPr>
              <a:t>(see example below) </a:t>
            </a:r>
            <a:r>
              <a:rPr lang="en-US" sz="2000" dirty="0"/>
              <a:t>on your report and plan to discuss courses that you need with your academic adviser. Below you will see that your major and any minor that you have declared will display.</a:t>
            </a:r>
          </a:p>
        </p:txBody>
      </p:sp>
      <p:pic>
        <p:nvPicPr>
          <p:cNvPr id="4" name="Picture 3" descr="Academic Requirements sceen.">
            <a:extLst>
              <a:ext uri="{FF2B5EF4-FFF2-40B4-BE49-F238E27FC236}">
                <a16:creationId xmlns:a16="http://schemas.microsoft.com/office/drawing/2014/main" id="{34C31371-8795-4A40-BD0A-53D17D1F0752}"/>
              </a:ext>
            </a:extLst>
          </p:cNvPr>
          <p:cNvPicPr>
            <a:picLocks noChangeAspect="1"/>
          </p:cNvPicPr>
          <p:nvPr/>
        </p:nvPicPr>
        <p:blipFill>
          <a:blip r:embed="rId5"/>
          <a:stretch>
            <a:fillRect/>
          </a:stretch>
        </p:blipFill>
        <p:spPr>
          <a:xfrm>
            <a:off x="1219200" y="5057753"/>
            <a:ext cx="3149762" cy="857294"/>
          </a:xfrm>
          <a:prstGeom prst="rect">
            <a:avLst/>
          </a:prstGeom>
        </p:spPr>
      </p:pic>
      <p:pic>
        <p:nvPicPr>
          <p:cNvPr id="5" name="Picture 4" descr="FIN BS-College Requirements screen.">
            <a:extLst>
              <a:ext uri="{FF2B5EF4-FFF2-40B4-BE49-F238E27FC236}">
                <a16:creationId xmlns:a16="http://schemas.microsoft.com/office/drawing/2014/main" id="{22E92C68-ED2A-7A4F-ACFA-90DFCB402DDE}"/>
              </a:ext>
            </a:extLst>
          </p:cNvPr>
          <p:cNvPicPr>
            <a:picLocks noChangeAspect="1"/>
          </p:cNvPicPr>
          <p:nvPr/>
        </p:nvPicPr>
        <p:blipFill>
          <a:blip r:embed="rId6"/>
          <a:stretch>
            <a:fillRect/>
          </a:stretch>
        </p:blipFill>
        <p:spPr>
          <a:xfrm>
            <a:off x="5172492" y="5057753"/>
            <a:ext cx="2889398" cy="857294"/>
          </a:xfrm>
          <a:prstGeom prst="rect">
            <a:avLst/>
          </a:prstGeom>
        </p:spPr>
      </p:pic>
      <p:pic>
        <p:nvPicPr>
          <p:cNvPr id="7" name="Recorded Sound">
            <a:hlinkClick r:id="" action="ppaction://media"/>
            <a:extLst>
              <a:ext uri="{FF2B5EF4-FFF2-40B4-BE49-F238E27FC236}">
                <a16:creationId xmlns:a16="http://schemas.microsoft.com/office/drawing/2014/main" id="{DEA7BD46-4D0A-1C49-B2FD-3D42E768614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9400" y="6197600"/>
            <a:ext cx="406400" cy="406400"/>
          </a:xfrm>
          <a:prstGeom prst="rect">
            <a:avLst/>
          </a:prstGeom>
        </p:spPr>
      </p:pic>
    </p:spTree>
    <p:extLst>
      <p:ext uri="{BB962C8B-B14F-4D97-AF65-F5344CB8AC3E}">
        <p14:creationId xmlns:p14="http://schemas.microsoft.com/office/powerpoint/2010/main" val="3162339512"/>
      </p:ext>
    </p:extLst>
  </p:cSld>
  <p:clrMapOvr>
    <a:masterClrMapping/>
  </p:clrMapOvr>
  <mc:AlternateContent xmlns:mc="http://schemas.openxmlformats.org/markup-compatibility/2006" xmlns:p14="http://schemas.microsoft.com/office/powerpoint/2010/main">
    <mc:Choice Requires="p14">
      <p:transition p14:dur="0" advTm="24838"/>
    </mc:Choice>
    <mc:Fallback xmlns="">
      <p:transition advTm="24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0" objId="7"/>
        <p14:stopEvt time="23958" objId="7"/>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E7A11-913C-4FAA-A4D4-927C23A2FC8E}"/>
              </a:ext>
            </a:extLst>
          </p:cNvPr>
          <p:cNvSpPr>
            <a:spLocks noGrp="1"/>
          </p:cNvSpPr>
          <p:nvPr>
            <p:ph type="title"/>
          </p:nvPr>
        </p:nvSpPr>
        <p:spPr>
          <a:xfrm>
            <a:off x="457200" y="274638"/>
            <a:ext cx="8229600" cy="1020762"/>
          </a:xfrm>
        </p:spPr>
        <p:txBody>
          <a:bodyPr>
            <a:normAutofit fontScale="90000"/>
          </a:bodyPr>
          <a:lstStyle/>
          <a:p>
            <a:r>
              <a:rPr lang="en-US" b="1" dirty="0"/>
              <a:t>AT UP is here to help YOU!</a:t>
            </a:r>
            <a:br>
              <a:rPr lang="en-US" b="1" dirty="0"/>
            </a:br>
            <a:r>
              <a:rPr lang="en-US" sz="3100" b="1" dirty="0"/>
              <a:t>(Assistance in Transition to University Park)</a:t>
            </a:r>
          </a:p>
        </p:txBody>
      </p:sp>
      <p:sp>
        <p:nvSpPr>
          <p:cNvPr id="3" name="Content Placeholder 2">
            <a:extLst>
              <a:ext uri="{FF2B5EF4-FFF2-40B4-BE49-F238E27FC236}">
                <a16:creationId xmlns:a16="http://schemas.microsoft.com/office/drawing/2014/main" id="{C51472ED-8A51-4332-A925-FA26D03DCE6D}"/>
              </a:ext>
            </a:extLst>
          </p:cNvPr>
          <p:cNvSpPr>
            <a:spLocks noGrp="1"/>
          </p:cNvSpPr>
          <p:nvPr>
            <p:ph idx="1"/>
          </p:nvPr>
        </p:nvSpPr>
        <p:spPr>
          <a:xfrm>
            <a:off x="457200" y="1752601"/>
            <a:ext cx="8229600" cy="3962400"/>
          </a:xfrm>
        </p:spPr>
        <p:txBody>
          <a:bodyPr>
            <a:normAutofit/>
          </a:bodyPr>
          <a:lstStyle/>
          <a:p>
            <a:pPr marL="0" indent="0" algn="ctr">
              <a:buNone/>
            </a:pPr>
            <a:r>
              <a:rPr lang="en-US" sz="2800" b="1" dirty="0"/>
              <a:t>COBALT Leadership Program</a:t>
            </a:r>
          </a:p>
          <a:p>
            <a:pPr marL="0" indent="0" algn="ctr">
              <a:buNone/>
            </a:pPr>
            <a:r>
              <a:rPr lang="en-US" sz="2800" b="1" dirty="0"/>
              <a:t>Change of Campus Student Mentor Program</a:t>
            </a:r>
          </a:p>
          <a:p>
            <a:pPr marL="0" indent="0" algn="ctr">
              <a:buNone/>
            </a:pPr>
            <a:r>
              <a:rPr lang="en-US" sz="2800" b="1" dirty="0"/>
              <a:t>Social and Professional Development</a:t>
            </a:r>
          </a:p>
          <a:p>
            <a:pPr marL="0" indent="0" algn="ctr">
              <a:buNone/>
            </a:pPr>
            <a:endParaRPr lang="en-US" dirty="0"/>
          </a:p>
          <a:p>
            <a:pPr marL="0" indent="0" algn="ctr">
              <a:buNone/>
            </a:pPr>
            <a:r>
              <a:rPr lang="en-US" b="1" dirty="0"/>
              <a:t>Join Us:</a:t>
            </a:r>
          </a:p>
          <a:p>
            <a:pPr marL="0" indent="0" algn="ctr">
              <a:buNone/>
            </a:pPr>
            <a:r>
              <a:rPr lang="en-US" sz="2600" b="1" i="1" dirty="0">
                <a:solidFill>
                  <a:schemeClr val="tx1">
                    <a:lumMod val="75000"/>
                  </a:schemeClr>
                </a:solidFill>
              </a:rPr>
              <a:t>Dawn Maguire, AT UP Adviser</a:t>
            </a:r>
          </a:p>
          <a:p>
            <a:pPr marL="0" indent="0" algn="ctr">
              <a:buNone/>
            </a:pPr>
            <a:r>
              <a:rPr lang="en-US" sz="2600" b="1" i="1" dirty="0">
                <a:solidFill>
                  <a:schemeClr val="tx1">
                    <a:lumMod val="75000"/>
                  </a:schemeClr>
                </a:solidFill>
              </a:rPr>
              <a:t>dxv110@psu.edu</a:t>
            </a:r>
          </a:p>
        </p:txBody>
      </p:sp>
      <p:pic>
        <p:nvPicPr>
          <p:cNvPr id="5" name="Recorded Sound">
            <a:hlinkClick r:id="" action="ppaction://media"/>
            <a:extLst>
              <a:ext uri="{FF2B5EF4-FFF2-40B4-BE49-F238E27FC236}">
                <a16:creationId xmlns:a16="http://schemas.microsoft.com/office/drawing/2014/main" id="{4CDF8E4D-9545-E241-B732-6B86004469F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197600"/>
            <a:ext cx="406400" cy="406400"/>
          </a:xfrm>
          <a:prstGeom prst="rect">
            <a:avLst/>
          </a:prstGeom>
        </p:spPr>
      </p:pic>
    </p:spTree>
    <p:extLst>
      <p:ext uri="{BB962C8B-B14F-4D97-AF65-F5344CB8AC3E}">
        <p14:creationId xmlns:p14="http://schemas.microsoft.com/office/powerpoint/2010/main" val="107327380"/>
      </p:ext>
    </p:extLst>
  </p:cSld>
  <p:clrMapOvr>
    <a:masterClrMapping/>
  </p:clrMapOvr>
  <mc:AlternateContent xmlns:mc="http://schemas.openxmlformats.org/markup-compatibility/2006" xmlns:p14="http://schemas.microsoft.com/office/powerpoint/2010/main">
    <mc:Choice Requires="p14">
      <p:transition p14:dur="0" advTm="30850"/>
    </mc:Choice>
    <mc:Fallback xmlns="">
      <p:transition advTm="30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1" objId="5"/>
        <p14:stopEvt time="29725" objId="5"/>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B57A8-0AC8-9F44-A661-7EEA113A6077}"/>
              </a:ext>
            </a:extLst>
          </p:cNvPr>
          <p:cNvSpPr>
            <a:spLocks noGrp="1"/>
          </p:cNvSpPr>
          <p:nvPr>
            <p:ph type="title"/>
          </p:nvPr>
        </p:nvSpPr>
        <p:spPr/>
        <p:txBody>
          <a:bodyPr>
            <a:noAutofit/>
          </a:bodyPr>
          <a:lstStyle/>
          <a:p>
            <a:r>
              <a:rPr lang="en-US" sz="3200" b="1" dirty="0">
                <a:solidFill>
                  <a:schemeClr val="bg1"/>
                </a:solidFill>
              </a:rPr>
              <a:t>Things to do now that you are in Smeal (new to UP campus or from DUS)</a:t>
            </a:r>
            <a:endParaRPr lang="en-US" sz="3200" dirty="0"/>
          </a:p>
        </p:txBody>
      </p:sp>
      <p:sp>
        <p:nvSpPr>
          <p:cNvPr id="3" name="Content Placeholder 2">
            <a:extLst>
              <a:ext uri="{FF2B5EF4-FFF2-40B4-BE49-F238E27FC236}">
                <a16:creationId xmlns:a16="http://schemas.microsoft.com/office/drawing/2014/main" id="{F690C7E1-FBDF-5148-A26F-CD9E1EE27F5D}"/>
              </a:ext>
            </a:extLst>
          </p:cNvPr>
          <p:cNvSpPr>
            <a:spLocks noGrp="1"/>
          </p:cNvSpPr>
          <p:nvPr>
            <p:ph idx="1"/>
          </p:nvPr>
        </p:nvSpPr>
        <p:spPr>
          <a:xfrm>
            <a:off x="457200" y="1600201"/>
            <a:ext cx="8229600" cy="4343400"/>
          </a:xfrm>
        </p:spPr>
        <p:txBody>
          <a:bodyPr>
            <a:normAutofit fontScale="77500" lnSpcReduction="20000"/>
          </a:bodyPr>
          <a:lstStyle/>
          <a:p>
            <a:pPr>
              <a:defRPr/>
            </a:pPr>
            <a:r>
              <a:rPr lang="en-US" dirty="0"/>
              <a:t>Join or Update with Nittany Lion Careers</a:t>
            </a:r>
          </a:p>
          <a:p>
            <a:pPr>
              <a:defRPr/>
            </a:pPr>
            <a:r>
              <a:rPr lang="en-US" dirty="0"/>
              <a:t>Attend the Change of Campus College Meeting</a:t>
            </a:r>
          </a:p>
          <a:p>
            <a:pPr>
              <a:defRPr/>
            </a:pPr>
            <a:r>
              <a:rPr lang="en-US" dirty="0"/>
              <a:t>Attend the Department meeting for your Major</a:t>
            </a:r>
          </a:p>
          <a:p>
            <a:pPr>
              <a:defRPr/>
            </a:pPr>
            <a:r>
              <a:rPr lang="en-US" dirty="0"/>
              <a:t>Meet with your assigned Smeal Academic Adviser</a:t>
            </a:r>
          </a:p>
          <a:p>
            <a:pPr>
              <a:defRPr/>
            </a:pPr>
            <a:r>
              <a:rPr lang="en-US" dirty="0"/>
              <a:t>Prepare for the Fall Career Fair in early September</a:t>
            </a:r>
          </a:p>
          <a:p>
            <a:pPr>
              <a:defRPr/>
            </a:pPr>
            <a:r>
              <a:rPr lang="en-US" sz="3100" dirty="0"/>
              <a:t>Attend Professional Events through the Smeal Business Career Center (BCC): including company information sessions, networking events, and BCC workshops</a:t>
            </a:r>
          </a:p>
          <a:p>
            <a:pPr>
              <a:defRPr/>
            </a:pPr>
            <a:r>
              <a:rPr lang="en-US" dirty="0"/>
              <a:t>Learn more about Student Organizations through the involvement fairs</a:t>
            </a:r>
          </a:p>
          <a:p>
            <a:pPr>
              <a:defRPr/>
            </a:pPr>
            <a:r>
              <a:rPr lang="en-US" dirty="0"/>
              <a:t>Attend the Education Abroad information session</a:t>
            </a:r>
          </a:p>
        </p:txBody>
      </p:sp>
      <p:pic>
        <p:nvPicPr>
          <p:cNvPr id="5" name="Recorded Sound">
            <a:hlinkClick r:id="" action="ppaction://media"/>
            <a:extLst>
              <a:ext uri="{FF2B5EF4-FFF2-40B4-BE49-F238E27FC236}">
                <a16:creationId xmlns:a16="http://schemas.microsoft.com/office/drawing/2014/main" id="{2E217376-72D2-AC4C-93AB-A9F82A9F3B1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9400" y="6172200"/>
            <a:ext cx="406400" cy="406400"/>
          </a:xfrm>
          <a:prstGeom prst="rect">
            <a:avLst/>
          </a:prstGeom>
        </p:spPr>
      </p:pic>
    </p:spTree>
    <p:extLst>
      <p:ext uri="{BB962C8B-B14F-4D97-AF65-F5344CB8AC3E}">
        <p14:creationId xmlns:p14="http://schemas.microsoft.com/office/powerpoint/2010/main" val="3978750695"/>
      </p:ext>
    </p:extLst>
  </p:cSld>
  <p:clrMapOvr>
    <a:masterClrMapping/>
  </p:clrMapOvr>
  <mc:AlternateContent xmlns:mc="http://schemas.openxmlformats.org/markup-compatibility/2006" xmlns:p14="http://schemas.microsoft.com/office/powerpoint/2010/main">
    <mc:Choice Requires="p14">
      <p:transition p14:dur="0" advTm="52455"/>
    </mc:Choice>
    <mc:Fallback xmlns="">
      <p:transition advTm="52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9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33" objId="5"/>
        <p14:stopEvt time="52455" objId="5"/>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9B33B-48ED-0F4C-9B13-0AFEEE6CD76B}"/>
              </a:ext>
            </a:extLst>
          </p:cNvPr>
          <p:cNvSpPr>
            <a:spLocks noGrp="1"/>
          </p:cNvSpPr>
          <p:nvPr>
            <p:ph type="title"/>
          </p:nvPr>
        </p:nvSpPr>
        <p:spPr>
          <a:xfrm>
            <a:off x="457200" y="274638"/>
            <a:ext cx="4114800" cy="1143000"/>
          </a:xfrm>
        </p:spPr>
        <p:txBody>
          <a:bodyPr>
            <a:normAutofit fontScale="90000"/>
          </a:bodyPr>
          <a:lstStyle/>
          <a:p>
            <a:r>
              <a:rPr lang="en-US" b="1" dirty="0"/>
              <a:t>Student </a:t>
            </a:r>
            <a:br>
              <a:rPr lang="en-US" b="1" dirty="0"/>
            </a:br>
            <a:r>
              <a:rPr lang="en-US" b="1" dirty="0"/>
              <a:t>Organizations</a:t>
            </a:r>
            <a:endParaRPr lang="en-US" dirty="0"/>
          </a:p>
        </p:txBody>
      </p:sp>
      <p:pic>
        <p:nvPicPr>
          <p:cNvPr id="4" name="Picture 2" descr="Penn State Dance Marathon (Thon) participants on the dance floor.">
            <a:extLst>
              <a:ext uri="{FF2B5EF4-FFF2-40B4-BE49-F238E27FC236}">
                <a16:creationId xmlns:a16="http://schemas.microsoft.com/office/drawing/2014/main" id="{B879ACD9-5A0B-2643-B6A4-7857D5DC3778}"/>
              </a:ext>
            </a:extLst>
          </p:cNvPr>
          <p:cNvPicPr>
            <a:picLocks noChangeAspect="1" noChangeArrowheads="1"/>
          </p:cNvPicPr>
          <p:nvPr/>
        </p:nvPicPr>
        <p:blipFill>
          <a:blip r:embed="rId5" cstate="print"/>
          <a:srcRect/>
          <a:stretch>
            <a:fillRect/>
          </a:stretch>
        </p:blipFill>
        <p:spPr bwMode="auto">
          <a:xfrm>
            <a:off x="4953000" y="271325"/>
            <a:ext cx="3949097" cy="3013075"/>
          </a:xfrm>
          <a:prstGeom prst="rect">
            <a:avLst/>
          </a:prstGeom>
          <a:noFill/>
          <a:ln w="9525">
            <a:noFill/>
            <a:miter lim="800000"/>
            <a:headEnd/>
            <a:tailEnd/>
          </a:ln>
        </p:spPr>
      </p:pic>
      <p:sp>
        <p:nvSpPr>
          <p:cNvPr id="3" name="Content Placeholder 3">
            <a:extLst>
              <a:ext uri="{FF2B5EF4-FFF2-40B4-BE49-F238E27FC236}">
                <a16:creationId xmlns:a16="http://schemas.microsoft.com/office/drawing/2014/main" id="{96420C12-77A1-A847-9E17-6E0925CE9AED}"/>
              </a:ext>
            </a:extLst>
          </p:cNvPr>
          <p:cNvSpPr>
            <a:spLocks noGrp="1"/>
          </p:cNvSpPr>
          <p:nvPr>
            <p:ph idx="1"/>
          </p:nvPr>
        </p:nvSpPr>
        <p:spPr>
          <a:xfrm>
            <a:off x="417444" y="1653209"/>
            <a:ext cx="4267200" cy="3452191"/>
          </a:xfrm>
        </p:spPr>
        <p:txBody>
          <a:bodyPr/>
          <a:lstStyle/>
          <a:p>
            <a:pPr>
              <a:lnSpc>
                <a:spcPct val="90000"/>
              </a:lnSpc>
              <a:buFontTx/>
              <a:buChar char="•"/>
              <a:defRPr/>
            </a:pPr>
            <a:r>
              <a:rPr lang="en-US" dirty="0"/>
              <a:t>Get involved</a:t>
            </a:r>
          </a:p>
          <a:p>
            <a:pPr>
              <a:lnSpc>
                <a:spcPct val="90000"/>
              </a:lnSpc>
              <a:buFontTx/>
              <a:buChar char="•"/>
              <a:defRPr/>
            </a:pPr>
            <a:r>
              <a:rPr lang="en-US" dirty="0"/>
              <a:t>Nearly 40 business-focused clubs &amp; organizations </a:t>
            </a:r>
          </a:p>
          <a:p>
            <a:pPr>
              <a:lnSpc>
                <a:spcPct val="90000"/>
              </a:lnSpc>
              <a:buFontTx/>
              <a:buChar char="•"/>
              <a:defRPr/>
            </a:pPr>
            <a:r>
              <a:rPr lang="en-US" dirty="0"/>
              <a:t>More than 1,000 university clubs &amp; organizations</a:t>
            </a:r>
            <a:endParaRPr lang="en-US" b="1" dirty="0"/>
          </a:p>
          <a:p>
            <a:endParaRPr lang="en-US" dirty="0"/>
          </a:p>
        </p:txBody>
      </p:sp>
      <p:sp>
        <p:nvSpPr>
          <p:cNvPr id="6" name="Text Box 4">
            <a:extLst>
              <a:ext uri="{FF2B5EF4-FFF2-40B4-BE49-F238E27FC236}">
                <a16:creationId xmlns:a16="http://schemas.microsoft.com/office/drawing/2014/main" id="{9DA2CF09-65A9-304E-9AA4-59FBE2EB4053}"/>
              </a:ext>
            </a:extLst>
          </p:cNvPr>
          <p:cNvSpPr txBox="1">
            <a:spLocks noChangeArrowheads="1"/>
          </p:cNvSpPr>
          <p:nvPr/>
        </p:nvSpPr>
        <p:spPr bwMode="auto">
          <a:xfrm>
            <a:off x="823843" y="5418420"/>
            <a:ext cx="8078253" cy="615553"/>
          </a:xfrm>
          <a:prstGeom prst="rect">
            <a:avLst/>
          </a:prstGeom>
          <a:noFill/>
          <a:ln w="25400">
            <a:noFill/>
            <a:miter lim="800000"/>
            <a:headEnd/>
            <a:tailEnd/>
          </a:ln>
        </p:spPr>
        <p:txBody>
          <a:bodyPr wrap="square">
            <a:spAutoFit/>
          </a:bodyPr>
          <a:lstStyle/>
          <a:p>
            <a:pPr>
              <a:lnSpc>
                <a:spcPct val="100000"/>
              </a:lnSpc>
              <a:spcBef>
                <a:spcPct val="0"/>
              </a:spcBef>
            </a:pPr>
            <a:r>
              <a:rPr lang="en-US" sz="2000" b="1" dirty="0">
                <a:solidFill>
                  <a:schemeClr val="bg2"/>
                </a:solidFill>
                <a:latin typeface="Myriad Pro"/>
              </a:rPr>
              <a:t>LINK: </a:t>
            </a:r>
            <a:r>
              <a:rPr lang="en-US" sz="2000" dirty="0">
                <a:solidFill>
                  <a:schemeClr val="bg2"/>
                </a:solidFill>
                <a:latin typeface="Myriad Pro"/>
                <a:hlinkClick r:id="rId6"/>
              </a:rPr>
              <a:t>https://ugstudents.smeal.psu.edu/student-organizations</a:t>
            </a:r>
            <a:endParaRPr lang="en-US" sz="2000" dirty="0">
              <a:solidFill>
                <a:schemeClr val="bg2"/>
              </a:solidFill>
              <a:latin typeface="Myriad Pro"/>
            </a:endParaRPr>
          </a:p>
          <a:p>
            <a:pPr>
              <a:lnSpc>
                <a:spcPct val="100000"/>
              </a:lnSpc>
              <a:spcBef>
                <a:spcPct val="0"/>
              </a:spcBef>
            </a:pPr>
            <a:endParaRPr lang="en-US" dirty="0">
              <a:latin typeface="Myriad Pro"/>
            </a:endParaRPr>
          </a:p>
        </p:txBody>
      </p:sp>
      <p:pic>
        <p:nvPicPr>
          <p:cNvPr id="7" name="Recorded Sound">
            <a:hlinkClick r:id="" action="ppaction://media"/>
            <a:extLst>
              <a:ext uri="{FF2B5EF4-FFF2-40B4-BE49-F238E27FC236}">
                <a16:creationId xmlns:a16="http://schemas.microsoft.com/office/drawing/2014/main" id="{47D53296-7BF8-8347-8FA2-FBE4FCB74F7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2682" y="6197600"/>
            <a:ext cx="406400" cy="406400"/>
          </a:xfrm>
          <a:prstGeom prst="rect">
            <a:avLst/>
          </a:prstGeom>
        </p:spPr>
      </p:pic>
    </p:spTree>
    <p:extLst>
      <p:ext uri="{BB962C8B-B14F-4D97-AF65-F5344CB8AC3E}">
        <p14:creationId xmlns:p14="http://schemas.microsoft.com/office/powerpoint/2010/main" val="670441758"/>
      </p:ext>
    </p:extLst>
  </p:cSld>
  <p:clrMapOvr>
    <a:masterClrMapping/>
  </p:clrMapOvr>
  <mc:AlternateContent xmlns:mc="http://schemas.openxmlformats.org/markup-compatibility/2006" xmlns:p14="http://schemas.microsoft.com/office/powerpoint/2010/main">
    <mc:Choice Requires="p14">
      <p:transition p14:dur="0" advTm="14207"/>
    </mc:Choice>
    <mc:Fallback xmlns="">
      <p:transition advTm="14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9" objId="7"/>
        <p14:stopEvt time="14207" objId="7"/>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D2E1C-02D9-1E4D-B8B1-0818C9D40821}"/>
              </a:ext>
            </a:extLst>
          </p:cNvPr>
          <p:cNvSpPr>
            <a:spLocks noGrp="1"/>
          </p:cNvSpPr>
          <p:nvPr>
            <p:ph type="title"/>
          </p:nvPr>
        </p:nvSpPr>
        <p:spPr/>
        <p:txBody>
          <a:bodyPr>
            <a:normAutofit/>
          </a:bodyPr>
          <a:lstStyle/>
          <a:p>
            <a:r>
              <a:rPr lang="en-US" b="1" dirty="0"/>
              <a:t>Make the Most of Your Time</a:t>
            </a:r>
            <a:endParaRPr lang="en-US" dirty="0"/>
          </a:p>
        </p:txBody>
      </p:sp>
      <p:sp>
        <p:nvSpPr>
          <p:cNvPr id="3" name="Content Placeholder 2">
            <a:extLst>
              <a:ext uri="{FF2B5EF4-FFF2-40B4-BE49-F238E27FC236}">
                <a16:creationId xmlns:a16="http://schemas.microsoft.com/office/drawing/2014/main" id="{3AC9E54F-383C-D344-BBD5-05F47B332CF4}"/>
              </a:ext>
            </a:extLst>
          </p:cNvPr>
          <p:cNvSpPr>
            <a:spLocks noGrp="1"/>
          </p:cNvSpPr>
          <p:nvPr>
            <p:ph idx="1"/>
          </p:nvPr>
        </p:nvSpPr>
        <p:spPr>
          <a:xfrm>
            <a:off x="457200" y="1600201"/>
            <a:ext cx="8229600" cy="2971800"/>
          </a:xfrm>
        </p:spPr>
        <p:txBody>
          <a:bodyPr/>
          <a:lstStyle/>
          <a:p>
            <a:pPr>
              <a:lnSpc>
                <a:spcPct val="90000"/>
              </a:lnSpc>
              <a:buFontTx/>
              <a:buChar char="•"/>
              <a:defRPr/>
            </a:pPr>
            <a:r>
              <a:rPr lang="en-US" dirty="0"/>
              <a:t>Leadership opportunities</a:t>
            </a:r>
          </a:p>
          <a:p>
            <a:pPr>
              <a:lnSpc>
                <a:spcPct val="90000"/>
              </a:lnSpc>
              <a:buFontTx/>
              <a:buChar char="•"/>
              <a:defRPr/>
            </a:pPr>
            <a:r>
              <a:rPr lang="en-US" dirty="0"/>
              <a:t>Industry case competitions</a:t>
            </a:r>
          </a:p>
          <a:p>
            <a:pPr>
              <a:lnSpc>
                <a:spcPct val="90000"/>
              </a:lnSpc>
              <a:buFontTx/>
              <a:buChar char="•"/>
              <a:defRPr/>
            </a:pPr>
            <a:r>
              <a:rPr lang="en-US" dirty="0"/>
              <a:t>Student organizations</a:t>
            </a:r>
          </a:p>
          <a:p>
            <a:pPr>
              <a:lnSpc>
                <a:spcPct val="90000"/>
              </a:lnSpc>
              <a:buFontTx/>
              <a:buChar char="•"/>
              <a:defRPr/>
            </a:pPr>
            <a:r>
              <a:rPr lang="en-US" dirty="0"/>
              <a:t>Student research opportunities</a:t>
            </a:r>
          </a:p>
          <a:p>
            <a:pPr>
              <a:lnSpc>
                <a:spcPct val="90000"/>
              </a:lnSpc>
              <a:buFontTx/>
              <a:buChar char="•"/>
              <a:defRPr/>
            </a:pPr>
            <a:r>
              <a:rPr lang="en-US" dirty="0"/>
              <a:t>Internships and Co-ops</a:t>
            </a:r>
          </a:p>
        </p:txBody>
      </p:sp>
      <p:pic>
        <p:nvPicPr>
          <p:cNvPr id="5" name="Recorded Sound">
            <a:hlinkClick r:id="" action="ppaction://media"/>
            <a:extLst>
              <a:ext uri="{FF2B5EF4-FFF2-40B4-BE49-F238E27FC236}">
                <a16:creationId xmlns:a16="http://schemas.microsoft.com/office/drawing/2014/main" id="{95516D55-8F70-6E46-B046-74AF217D7B2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452" y="6197600"/>
            <a:ext cx="406400" cy="406400"/>
          </a:xfrm>
          <a:prstGeom prst="rect">
            <a:avLst/>
          </a:prstGeom>
        </p:spPr>
      </p:pic>
    </p:spTree>
    <p:extLst>
      <p:ext uri="{BB962C8B-B14F-4D97-AF65-F5344CB8AC3E}">
        <p14:creationId xmlns:p14="http://schemas.microsoft.com/office/powerpoint/2010/main" val="3577003416"/>
      </p:ext>
    </p:extLst>
  </p:cSld>
  <p:clrMapOvr>
    <a:masterClrMapping/>
  </p:clrMapOvr>
  <mc:AlternateContent xmlns:mc="http://schemas.openxmlformats.org/markup-compatibility/2006" xmlns:p14="http://schemas.microsoft.com/office/powerpoint/2010/main">
    <mc:Choice Requires="p14">
      <p:transition p14:dur="0" advTm="6719"/>
    </mc:Choice>
    <mc:Fallback xmlns="">
      <p:transition advTm="6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9" objId="5"/>
        <p14:stopEvt time="6719" objId="5"/>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5A49E-A368-BA42-997C-A056B28CE972}"/>
              </a:ext>
            </a:extLst>
          </p:cNvPr>
          <p:cNvSpPr>
            <a:spLocks noGrp="1"/>
          </p:cNvSpPr>
          <p:nvPr>
            <p:ph type="title"/>
          </p:nvPr>
        </p:nvSpPr>
        <p:spPr/>
        <p:txBody>
          <a:bodyPr>
            <a:normAutofit/>
          </a:bodyPr>
          <a:lstStyle/>
          <a:p>
            <a:r>
              <a:rPr lang="en-US" b="1" dirty="0"/>
              <a:t>Igniting Careers</a:t>
            </a:r>
            <a:endParaRPr lang="en-US" dirty="0"/>
          </a:p>
        </p:txBody>
      </p:sp>
      <p:sp>
        <p:nvSpPr>
          <p:cNvPr id="3" name="Content Placeholder 2">
            <a:extLst>
              <a:ext uri="{FF2B5EF4-FFF2-40B4-BE49-F238E27FC236}">
                <a16:creationId xmlns:a16="http://schemas.microsoft.com/office/drawing/2014/main" id="{DFB8B984-A322-444C-AAB6-798829A89372}"/>
              </a:ext>
            </a:extLst>
          </p:cNvPr>
          <p:cNvSpPr>
            <a:spLocks noGrp="1"/>
          </p:cNvSpPr>
          <p:nvPr>
            <p:ph idx="1"/>
          </p:nvPr>
        </p:nvSpPr>
        <p:spPr>
          <a:xfrm>
            <a:off x="457200" y="1417638"/>
            <a:ext cx="8229600" cy="4525963"/>
          </a:xfrm>
        </p:spPr>
        <p:txBody>
          <a:bodyPr>
            <a:normAutofit fontScale="92500" lnSpcReduction="20000"/>
          </a:bodyPr>
          <a:lstStyle/>
          <a:p>
            <a:pPr>
              <a:buFontTx/>
              <a:buChar char="•"/>
            </a:pPr>
            <a:r>
              <a:rPr lang="en-US" dirty="0"/>
              <a:t>Join Nittany Lion Careers once you arrive to University Park to schedule appointments with BCC consultants, RSVP for events, and search jobs and internships</a:t>
            </a:r>
            <a:endParaRPr lang="en-US" dirty="0">
              <a:solidFill>
                <a:srgbClr val="FFFF00"/>
              </a:solidFill>
            </a:endParaRPr>
          </a:p>
          <a:p>
            <a:pPr>
              <a:buFontTx/>
              <a:buChar char="•"/>
            </a:pPr>
            <a:r>
              <a:rPr lang="en-US" dirty="0"/>
              <a:t>Access the vast resources offered by both the Penn State Bank of America Career Services Center and Smeal Business Career Center (BCC)</a:t>
            </a:r>
          </a:p>
          <a:p>
            <a:pPr>
              <a:buFontTx/>
              <a:buChar char="•"/>
            </a:pPr>
            <a:r>
              <a:rPr lang="en-US" dirty="0"/>
              <a:t>Prepare for the University Park Career Fair</a:t>
            </a:r>
          </a:p>
          <a:p>
            <a:pPr>
              <a:buFontTx/>
              <a:buChar char="•"/>
            </a:pPr>
            <a:r>
              <a:rPr lang="en-US" dirty="0"/>
              <a:t>Smeal is a Top Choice for Corporate Recruiters</a:t>
            </a:r>
          </a:p>
        </p:txBody>
      </p:sp>
      <p:sp>
        <p:nvSpPr>
          <p:cNvPr id="5" name="Text Box 6">
            <a:extLst>
              <a:ext uri="{FF2B5EF4-FFF2-40B4-BE49-F238E27FC236}">
                <a16:creationId xmlns:a16="http://schemas.microsoft.com/office/drawing/2014/main" id="{BB91137B-1D26-E948-95C8-FA0954493C8F}"/>
              </a:ext>
            </a:extLst>
          </p:cNvPr>
          <p:cNvSpPr txBox="1">
            <a:spLocks noChangeArrowheads="1"/>
          </p:cNvSpPr>
          <p:nvPr/>
        </p:nvSpPr>
        <p:spPr bwMode="auto">
          <a:xfrm>
            <a:off x="1219200" y="6076122"/>
            <a:ext cx="4267200" cy="523220"/>
          </a:xfrm>
          <a:prstGeom prst="rect">
            <a:avLst/>
          </a:prstGeom>
          <a:noFill/>
          <a:ln w="25400">
            <a:noFill/>
            <a:miter lim="800000"/>
            <a:headEnd/>
            <a:tailEnd/>
          </a:ln>
        </p:spPr>
        <p:txBody>
          <a:bodyPr wrap="square">
            <a:spAutoFit/>
          </a:bodyPr>
          <a:lstStyle/>
          <a:p>
            <a:pPr>
              <a:lnSpc>
                <a:spcPct val="100000"/>
              </a:lnSpc>
              <a:spcBef>
                <a:spcPct val="0"/>
              </a:spcBef>
            </a:pPr>
            <a:r>
              <a:rPr lang="en-US" b="1" dirty="0">
                <a:latin typeface="Myriad Pro"/>
              </a:rPr>
              <a:t>LINKS</a:t>
            </a:r>
            <a:r>
              <a:rPr lang="en-US" dirty="0">
                <a:latin typeface="Myriad Pro"/>
              </a:rPr>
              <a:t>:  </a:t>
            </a:r>
            <a:r>
              <a:rPr lang="en-US" dirty="0">
                <a:solidFill>
                  <a:schemeClr val="bg2"/>
                </a:solidFill>
                <a:latin typeface="Myriad Pro"/>
                <a:hlinkClick r:id="rId5"/>
              </a:rPr>
              <a:t>http://studentaffairs.psu.edu/career/</a:t>
            </a:r>
            <a:r>
              <a:rPr lang="en-US" dirty="0">
                <a:solidFill>
                  <a:schemeClr val="bg2"/>
                </a:solidFill>
                <a:latin typeface="Myriad Pro"/>
              </a:rPr>
              <a:t>  </a:t>
            </a:r>
            <a:r>
              <a:rPr lang="en-US" dirty="0">
                <a:latin typeface="Myriad Pro"/>
              </a:rPr>
              <a:t>and</a:t>
            </a:r>
          </a:p>
          <a:p>
            <a:pPr>
              <a:lnSpc>
                <a:spcPct val="100000"/>
              </a:lnSpc>
              <a:spcBef>
                <a:spcPct val="0"/>
              </a:spcBef>
            </a:pPr>
            <a:r>
              <a:rPr lang="en-US" dirty="0">
                <a:latin typeface="Myriad Pro"/>
                <a:hlinkClick r:id="rId6"/>
              </a:rPr>
              <a:t>http://ugstudents.smeal.psu.edu/careers</a:t>
            </a:r>
            <a:r>
              <a:rPr lang="en-US" dirty="0">
                <a:latin typeface="Myriad Pro"/>
              </a:rPr>
              <a:t> </a:t>
            </a:r>
          </a:p>
        </p:txBody>
      </p:sp>
      <p:pic>
        <p:nvPicPr>
          <p:cNvPr id="6" name="Recorded Sound">
            <a:hlinkClick r:id="" action="ppaction://media"/>
            <a:extLst>
              <a:ext uri="{FF2B5EF4-FFF2-40B4-BE49-F238E27FC236}">
                <a16:creationId xmlns:a16="http://schemas.microsoft.com/office/drawing/2014/main" id="{82AD7D9A-1093-2E41-B45E-9EDF6F74D1A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18357" y="6197600"/>
            <a:ext cx="406400" cy="406400"/>
          </a:xfrm>
          <a:prstGeom prst="rect">
            <a:avLst/>
          </a:prstGeom>
        </p:spPr>
      </p:pic>
    </p:spTree>
    <p:extLst>
      <p:ext uri="{BB962C8B-B14F-4D97-AF65-F5344CB8AC3E}">
        <p14:creationId xmlns:p14="http://schemas.microsoft.com/office/powerpoint/2010/main" val="3761601217"/>
      </p:ext>
    </p:extLst>
  </p:cSld>
  <p:clrMapOvr>
    <a:masterClrMapping/>
  </p:clrMapOvr>
  <mc:AlternateContent xmlns:mc="http://schemas.openxmlformats.org/markup-compatibility/2006" xmlns:p14="http://schemas.microsoft.com/office/powerpoint/2010/main">
    <mc:Choice Requires="p14">
      <p:transition p14:dur="0" advTm="7500"/>
    </mc:Choice>
    <mc:Fallback xmlns="">
      <p:transition advTm="7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9" objId="6"/>
        <p14:stopEvt time="6052" objId="6"/>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4951D-2342-9544-92D3-0CE5483A06CD}"/>
              </a:ext>
            </a:extLst>
          </p:cNvPr>
          <p:cNvSpPr>
            <a:spLocks noGrp="1"/>
          </p:cNvSpPr>
          <p:nvPr>
            <p:ph type="title"/>
          </p:nvPr>
        </p:nvSpPr>
        <p:spPr>
          <a:xfrm>
            <a:off x="3962400" y="914400"/>
            <a:ext cx="4724400" cy="1143000"/>
          </a:xfrm>
        </p:spPr>
        <p:txBody>
          <a:bodyPr>
            <a:normAutofit fontScale="90000"/>
          </a:bodyPr>
          <a:lstStyle/>
          <a:p>
            <a:r>
              <a:rPr lang="en-US" b="1" dirty="0"/>
              <a:t>Education Abroad</a:t>
            </a:r>
            <a:endParaRPr lang="en-US" dirty="0"/>
          </a:p>
        </p:txBody>
      </p:sp>
      <p:pic>
        <p:nvPicPr>
          <p:cNvPr id="4" name="Picture 2" descr="Students dressed in multi-national clothing.">
            <a:extLst>
              <a:ext uri="{FF2B5EF4-FFF2-40B4-BE49-F238E27FC236}">
                <a16:creationId xmlns:a16="http://schemas.microsoft.com/office/drawing/2014/main" id="{14ACEFC7-0ED2-B94C-B7A9-25EBB1D87904}"/>
              </a:ext>
            </a:extLst>
          </p:cNvPr>
          <p:cNvPicPr>
            <a:picLocks noChangeAspect="1" noChangeArrowheads="1"/>
          </p:cNvPicPr>
          <p:nvPr/>
        </p:nvPicPr>
        <p:blipFill>
          <a:blip r:embed="rId5" cstate="print"/>
          <a:srcRect/>
          <a:stretch>
            <a:fillRect/>
          </a:stretch>
        </p:blipFill>
        <p:spPr bwMode="auto">
          <a:xfrm>
            <a:off x="304800" y="398463"/>
            <a:ext cx="3505200" cy="2630277"/>
          </a:xfrm>
          <a:prstGeom prst="rect">
            <a:avLst/>
          </a:prstGeom>
          <a:noFill/>
          <a:ln w="9525">
            <a:noFill/>
            <a:miter lim="800000"/>
            <a:headEnd/>
            <a:tailEnd/>
          </a:ln>
        </p:spPr>
      </p:pic>
      <p:sp>
        <p:nvSpPr>
          <p:cNvPr id="3" name="Content Placeholder 3">
            <a:extLst>
              <a:ext uri="{FF2B5EF4-FFF2-40B4-BE49-F238E27FC236}">
                <a16:creationId xmlns:a16="http://schemas.microsoft.com/office/drawing/2014/main" id="{27DC9A85-D270-D448-ABB3-4807CBB0F02C}"/>
              </a:ext>
            </a:extLst>
          </p:cNvPr>
          <p:cNvSpPr>
            <a:spLocks noGrp="1"/>
          </p:cNvSpPr>
          <p:nvPr>
            <p:ph idx="1"/>
          </p:nvPr>
        </p:nvSpPr>
        <p:spPr>
          <a:xfrm>
            <a:off x="457200" y="3200401"/>
            <a:ext cx="8229600" cy="2362200"/>
          </a:xfrm>
        </p:spPr>
        <p:txBody>
          <a:bodyPr/>
          <a:lstStyle/>
          <a:p>
            <a:pPr>
              <a:buFontTx/>
              <a:buChar char="•"/>
              <a:defRPr/>
            </a:pPr>
            <a:r>
              <a:rPr lang="en-US" dirty="0"/>
              <a:t>Gain a global perspective</a:t>
            </a:r>
          </a:p>
          <a:p>
            <a:pPr>
              <a:buFontTx/>
              <a:buChar char="•"/>
              <a:defRPr/>
            </a:pPr>
            <a:r>
              <a:rPr lang="en-US" dirty="0"/>
              <a:t>Fulfill International Business minor requirements</a:t>
            </a:r>
          </a:p>
          <a:p>
            <a:pPr>
              <a:buFontTx/>
              <a:buChar char="•"/>
              <a:defRPr/>
            </a:pPr>
            <a:r>
              <a:rPr lang="en-US" dirty="0"/>
              <a:t>Experience new cultures</a:t>
            </a:r>
          </a:p>
        </p:txBody>
      </p:sp>
      <p:sp>
        <p:nvSpPr>
          <p:cNvPr id="6" name="Text Box 4">
            <a:extLst>
              <a:ext uri="{FF2B5EF4-FFF2-40B4-BE49-F238E27FC236}">
                <a16:creationId xmlns:a16="http://schemas.microsoft.com/office/drawing/2014/main" id="{41F5FF80-B295-9D49-BE55-496917AC676A}"/>
              </a:ext>
            </a:extLst>
          </p:cNvPr>
          <p:cNvSpPr txBox="1">
            <a:spLocks noChangeArrowheads="1"/>
          </p:cNvSpPr>
          <p:nvPr/>
        </p:nvSpPr>
        <p:spPr bwMode="auto">
          <a:xfrm>
            <a:off x="1143000" y="5733117"/>
            <a:ext cx="4017579" cy="523220"/>
          </a:xfrm>
          <a:prstGeom prst="rect">
            <a:avLst/>
          </a:prstGeom>
          <a:noFill/>
          <a:ln w="25400">
            <a:noFill/>
            <a:miter lim="800000"/>
            <a:headEnd/>
            <a:tailEnd/>
          </a:ln>
        </p:spPr>
        <p:txBody>
          <a:bodyPr wrap="square">
            <a:spAutoFit/>
          </a:bodyPr>
          <a:lstStyle/>
          <a:p>
            <a:pPr>
              <a:lnSpc>
                <a:spcPct val="100000"/>
              </a:lnSpc>
              <a:spcBef>
                <a:spcPct val="0"/>
              </a:spcBef>
            </a:pPr>
            <a:r>
              <a:rPr lang="en-US" b="1" dirty="0">
                <a:latin typeface="Myriad Pro"/>
              </a:rPr>
              <a:t>LINKS: </a:t>
            </a:r>
            <a:r>
              <a:rPr lang="en-US" dirty="0">
                <a:latin typeface="Myriad Pro"/>
                <a:hlinkClick r:id="rId6"/>
              </a:rPr>
              <a:t>https://global.psu.edu/</a:t>
            </a:r>
            <a:r>
              <a:rPr lang="en-US" dirty="0">
                <a:latin typeface="Myriad Pro"/>
              </a:rPr>
              <a:t> </a:t>
            </a:r>
            <a:r>
              <a:rPr lang="en-US" altLang="ko-KR" dirty="0">
                <a:latin typeface="Myriad Pro"/>
                <a:ea typeface="굴림" pitchFamily="124" charset="-127"/>
              </a:rPr>
              <a:t>and </a:t>
            </a:r>
            <a:r>
              <a:rPr lang="en-US" dirty="0">
                <a:latin typeface="Myriad Pro"/>
                <a:hlinkClick r:id="rId7"/>
              </a:rPr>
              <a:t>http://ugstudents.smeal.psu.edu/study-abroad</a:t>
            </a:r>
            <a:r>
              <a:rPr lang="en-US" dirty="0">
                <a:latin typeface="Myriad Pro"/>
              </a:rPr>
              <a:t> </a:t>
            </a:r>
          </a:p>
        </p:txBody>
      </p:sp>
      <p:pic>
        <p:nvPicPr>
          <p:cNvPr id="7" name="Recorded Sound">
            <a:hlinkClick r:id="" action="ppaction://media"/>
            <a:extLst>
              <a:ext uri="{FF2B5EF4-FFF2-40B4-BE49-F238E27FC236}">
                <a16:creationId xmlns:a16="http://schemas.microsoft.com/office/drawing/2014/main" id="{92C459BD-1F49-4F45-87C3-CD22CCBB324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9852" y="6197600"/>
            <a:ext cx="406400" cy="406400"/>
          </a:xfrm>
          <a:prstGeom prst="rect">
            <a:avLst/>
          </a:prstGeom>
        </p:spPr>
      </p:pic>
    </p:spTree>
    <p:extLst>
      <p:ext uri="{BB962C8B-B14F-4D97-AF65-F5344CB8AC3E}">
        <p14:creationId xmlns:p14="http://schemas.microsoft.com/office/powerpoint/2010/main" val="2945599037"/>
      </p:ext>
    </p:extLst>
  </p:cSld>
  <p:clrMapOvr>
    <a:masterClrMapping/>
  </p:clrMapOvr>
  <mc:AlternateContent xmlns:mc="http://schemas.openxmlformats.org/markup-compatibility/2006" xmlns:p14="http://schemas.microsoft.com/office/powerpoint/2010/main">
    <mc:Choice Requires="p14">
      <p:transition p14:dur="0" advTm="7268"/>
    </mc:Choice>
    <mc:Fallback xmlns="">
      <p:transition advTm="7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7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9" objId="7"/>
        <p14:stopEvt time="7268" objId="7"/>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E689C-4A5C-3148-8564-3BDCE16A1B5D}"/>
              </a:ext>
            </a:extLst>
          </p:cNvPr>
          <p:cNvSpPr>
            <a:spLocks noGrp="1"/>
          </p:cNvSpPr>
          <p:nvPr>
            <p:ph type="title"/>
          </p:nvPr>
        </p:nvSpPr>
        <p:spPr/>
        <p:txBody>
          <a:bodyPr>
            <a:normAutofit/>
          </a:bodyPr>
          <a:lstStyle/>
          <a:p>
            <a:r>
              <a:rPr lang="en-US" b="1" dirty="0"/>
              <a:t>Connect With Us</a:t>
            </a:r>
            <a:endParaRPr lang="en-US" dirty="0"/>
          </a:p>
        </p:txBody>
      </p:sp>
      <p:pic>
        <p:nvPicPr>
          <p:cNvPr id="4" name="Content Placeholder 2" descr="Smeal Undergraduate Advising Web site.">
            <a:extLst>
              <a:ext uri="{FF2B5EF4-FFF2-40B4-BE49-F238E27FC236}">
                <a16:creationId xmlns:a16="http://schemas.microsoft.com/office/drawing/2014/main" id="{AA973DE2-C44D-DB43-AA70-8AABCCAC3B77}"/>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169188" y="1417638"/>
            <a:ext cx="6805624" cy="4525963"/>
          </a:xfrm>
          <a:prstGeom prst="rect">
            <a:avLst/>
          </a:prstGeom>
        </p:spPr>
      </p:pic>
      <p:pic>
        <p:nvPicPr>
          <p:cNvPr id="6" name="Recorded Sound">
            <a:hlinkClick r:id="" action="ppaction://media"/>
            <a:extLst>
              <a:ext uri="{FF2B5EF4-FFF2-40B4-BE49-F238E27FC236}">
                <a16:creationId xmlns:a16="http://schemas.microsoft.com/office/drawing/2014/main" id="{C79F6764-DA73-834F-B189-4DFFBDAA4CE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8370" y="6197600"/>
            <a:ext cx="406400" cy="406400"/>
          </a:xfrm>
          <a:prstGeom prst="rect">
            <a:avLst/>
          </a:prstGeom>
        </p:spPr>
      </p:pic>
    </p:spTree>
    <p:extLst>
      <p:ext uri="{BB962C8B-B14F-4D97-AF65-F5344CB8AC3E}">
        <p14:creationId xmlns:p14="http://schemas.microsoft.com/office/powerpoint/2010/main" val="804876573"/>
      </p:ext>
    </p:extLst>
  </p:cSld>
  <p:clrMapOvr>
    <a:masterClrMapping/>
  </p:clrMapOvr>
  <mc:AlternateContent xmlns:mc="http://schemas.openxmlformats.org/markup-compatibility/2006" xmlns:p14="http://schemas.microsoft.com/office/powerpoint/2010/main">
    <mc:Choice Requires="p14">
      <p:transition p14:dur="0" advTm="6600"/>
    </mc:Choice>
    <mc:Fallback xmlns="">
      <p:transition advTm="6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0" objId="6"/>
        <p14:stopEvt time="6600" objId="6"/>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274638"/>
            <a:ext cx="8229600" cy="792162"/>
          </a:xfrm>
        </p:spPr>
        <p:txBody>
          <a:bodyPr>
            <a:normAutofit/>
          </a:bodyPr>
          <a:lstStyle/>
          <a:p>
            <a:pPr eaLnBrk="1" hangingPunct="1">
              <a:defRPr/>
            </a:pPr>
            <a:r>
              <a:rPr lang="en-US" sz="4000" b="1" dirty="0">
                <a:solidFill>
                  <a:schemeClr val="bg1"/>
                </a:solidFill>
              </a:rPr>
              <a:t>Presentation Links</a:t>
            </a:r>
          </a:p>
        </p:txBody>
      </p:sp>
      <p:sp>
        <p:nvSpPr>
          <p:cNvPr id="23555" name="Text Box 4"/>
          <p:cNvSpPr>
            <a:spLocks noGrp="1" noChangeArrowheads="1"/>
          </p:cNvSpPr>
          <p:nvPr>
            <p:ph idx="1"/>
          </p:nvPr>
        </p:nvSpPr>
        <p:spPr>
          <a:xfrm>
            <a:off x="457200" y="1011239"/>
            <a:ext cx="8458200" cy="4856162"/>
          </a:xfrm>
          <a:noFill/>
          <a:ln>
            <a:noFill/>
          </a:ln>
        </p:spPr>
        <p:txBody>
          <a:bodyPr vert="horz" lIns="91440" tIns="45720" rIns="91440" bIns="45720" rtlCol="0" anchor="t">
            <a:noAutofit/>
          </a:bodyPr>
          <a:lstStyle/>
          <a:p>
            <a:pPr eaLnBrk="1" hangingPunct="1">
              <a:lnSpc>
                <a:spcPct val="80000"/>
              </a:lnSpc>
              <a:spcBef>
                <a:spcPct val="10000"/>
              </a:spcBef>
              <a:buFontTx/>
              <a:buNone/>
            </a:pPr>
            <a:r>
              <a:rPr lang="en-US" sz="1400" b="1" dirty="0">
                <a:solidFill>
                  <a:schemeClr val="bg1"/>
                </a:solidFill>
              </a:rPr>
              <a:t>Major Degree Requirements Page:</a:t>
            </a:r>
          </a:p>
          <a:p>
            <a:pPr>
              <a:lnSpc>
                <a:spcPct val="80000"/>
              </a:lnSpc>
              <a:spcBef>
                <a:spcPct val="10000"/>
              </a:spcBef>
              <a:buFont typeface="Arial" panose="020B0604020202020204" pitchFamily="34" charset="0"/>
              <a:buChar char="•"/>
            </a:pPr>
            <a:r>
              <a:rPr lang="en-US" sz="1400" dirty="0">
                <a:hlinkClick r:id="rId5"/>
              </a:rPr>
              <a:t>https://bulletins.psu.edu/undergraduate/colleges/smeal-business/actuarial-science-bs/#suggestedacademicplantext</a:t>
            </a:r>
            <a:endParaRPr lang="en-US" sz="1400" b="1" dirty="0">
              <a:solidFill>
                <a:srgbClr val="FFFF00"/>
              </a:solidFill>
            </a:endParaRPr>
          </a:p>
          <a:p>
            <a:pPr marL="0" indent="0">
              <a:lnSpc>
                <a:spcPct val="80000"/>
              </a:lnSpc>
              <a:spcBef>
                <a:spcPct val="10000"/>
              </a:spcBef>
              <a:buNone/>
            </a:pPr>
            <a:endParaRPr lang="en-US" sz="1400" b="1" dirty="0">
              <a:solidFill>
                <a:schemeClr val="bg1"/>
              </a:solidFill>
            </a:endParaRPr>
          </a:p>
          <a:p>
            <a:pPr marL="0" indent="0">
              <a:lnSpc>
                <a:spcPct val="80000"/>
              </a:lnSpc>
              <a:spcBef>
                <a:spcPct val="10000"/>
              </a:spcBef>
              <a:buNone/>
            </a:pPr>
            <a:r>
              <a:rPr lang="en-US" sz="1400" b="1" dirty="0">
                <a:solidFill>
                  <a:schemeClr val="bg1"/>
                </a:solidFill>
              </a:rPr>
              <a:t>Minor Degree Requirements Pages:</a:t>
            </a:r>
          </a:p>
          <a:p>
            <a:pPr eaLnBrk="1" hangingPunct="1">
              <a:lnSpc>
                <a:spcPct val="80000"/>
              </a:lnSpc>
              <a:spcBef>
                <a:spcPct val="10000"/>
              </a:spcBef>
            </a:pPr>
            <a:r>
              <a:rPr lang="en-US" sz="1400" dirty="0">
                <a:solidFill>
                  <a:schemeClr val="bg1"/>
                </a:solidFill>
                <a:hlinkClick r:id="rId6"/>
              </a:rPr>
              <a:t>http://ugstudents.smeal.psu.edu/academics-advising/degree-requirements/minors</a:t>
            </a:r>
            <a:r>
              <a:rPr lang="en-US" sz="1400" dirty="0">
                <a:solidFill>
                  <a:schemeClr val="bg1"/>
                </a:solidFill>
              </a:rPr>
              <a:t> </a:t>
            </a:r>
            <a:br>
              <a:rPr lang="en-US" sz="1400" dirty="0">
                <a:solidFill>
                  <a:schemeClr val="bg1"/>
                </a:solidFill>
              </a:rPr>
            </a:br>
            <a:endParaRPr lang="en-US" altLang="ko-KR" sz="1400" b="1" dirty="0">
              <a:solidFill>
                <a:schemeClr val="bg1"/>
              </a:solidFill>
              <a:ea typeface="굴림" pitchFamily="124" charset="-127"/>
            </a:endParaRPr>
          </a:p>
          <a:p>
            <a:pPr eaLnBrk="1" hangingPunct="1">
              <a:lnSpc>
                <a:spcPct val="80000"/>
              </a:lnSpc>
              <a:spcBef>
                <a:spcPct val="10000"/>
              </a:spcBef>
              <a:buNone/>
            </a:pPr>
            <a:r>
              <a:rPr lang="en-US" sz="1400" b="1" dirty="0">
                <a:solidFill>
                  <a:schemeClr val="bg1"/>
                </a:solidFill>
              </a:rPr>
              <a:t>General Education Information:</a:t>
            </a:r>
          </a:p>
          <a:p>
            <a:pPr>
              <a:lnSpc>
                <a:spcPct val="80000"/>
              </a:lnSpc>
              <a:spcBef>
                <a:spcPct val="10000"/>
              </a:spcBef>
            </a:pPr>
            <a:r>
              <a:rPr lang="en-US" sz="1400" dirty="0">
                <a:hlinkClick r:id="rId7"/>
              </a:rPr>
              <a:t>https://bulletins.psu.edu/undergraduate/general-education/</a:t>
            </a:r>
          </a:p>
          <a:p>
            <a:pPr>
              <a:lnSpc>
                <a:spcPct val="80000"/>
              </a:lnSpc>
              <a:spcBef>
                <a:spcPct val="10000"/>
              </a:spcBef>
            </a:pPr>
            <a:r>
              <a:rPr lang="en-US" sz="1400" dirty="0">
                <a:hlinkClick r:id="rId8"/>
              </a:rPr>
              <a:t>http://ugstudents.smeal.psu.edu/academics-advising/degree-requirements/foreign-language-policy</a:t>
            </a:r>
            <a:br>
              <a:rPr lang="en-US" sz="1400" dirty="0">
                <a:solidFill>
                  <a:schemeClr val="bg1"/>
                </a:solidFill>
              </a:rPr>
            </a:br>
            <a:endParaRPr lang="en-US" sz="1400" dirty="0">
              <a:solidFill>
                <a:schemeClr val="bg1"/>
              </a:solidFill>
            </a:endParaRPr>
          </a:p>
          <a:p>
            <a:pPr eaLnBrk="1" hangingPunct="1">
              <a:lnSpc>
                <a:spcPct val="80000"/>
              </a:lnSpc>
              <a:spcBef>
                <a:spcPct val="10000"/>
              </a:spcBef>
              <a:buFontTx/>
              <a:buNone/>
            </a:pPr>
            <a:r>
              <a:rPr lang="en-US" sz="1400" b="1" dirty="0">
                <a:solidFill>
                  <a:schemeClr val="bg1"/>
                </a:solidFill>
              </a:rPr>
              <a:t>Education Abroad Links:</a:t>
            </a:r>
          </a:p>
          <a:p>
            <a:pPr>
              <a:lnSpc>
                <a:spcPct val="80000"/>
              </a:lnSpc>
              <a:spcBef>
                <a:spcPct val="10000"/>
              </a:spcBef>
            </a:pPr>
            <a:r>
              <a:rPr lang="en-US" altLang="ko-KR" sz="1400" dirty="0">
                <a:solidFill>
                  <a:schemeClr val="bg1"/>
                </a:solidFill>
                <a:ea typeface="굴림" pitchFamily="124" charset="-127"/>
                <a:hlinkClick r:id="rId9"/>
              </a:rPr>
              <a:t>https://global.psu.edu/</a:t>
            </a:r>
            <a:r>
              <a:rPr lang="en-US" altLang="ko-KR" sz="1400" dirty="0">
                <a:solidFill>
                  <a:schemeClr val="bg1"/>
                </a:solidFill>
                <a:ea typeface="굴림" pitchFamily="124" charset="-127"/>
              </a:rPr>
              <a:t> </a:t>
            </a:r>
          </a:p>
          <a:p>
            <a:pPr>
              <a:lnSpc>
                <a:spcPct val="80000"/>
              </a:lnSpc>
              <a:spcBef>
                <a:spcPct val="10000"/>
              </a:spcBef>
            </a:pPr>
            <a:r>
              <a:rPr lang="en-US" sz="1400" dirty="0">
                <a:solidFill>
                  <a:schemeClr val="bg1"/>
                </a:solidFill>
                <a:hlinkClick r:id="rId10"/>
              </a:rPr>
              <a:t>http://ugstudents.smeal.psu.edu/study-abroad</a:t>
            </a:r>
            <a:r>
              <a:rPr lang="en-US" sz="1400" dirty="0">
                <a:solidFill>
                  <a:schemeClr val="bg1"/>
                </a:solidFill>
              </a:rPr>
              <a:t> </a:t>
            </a:r>
            <a:br>
              <a:rPr lang="en-US" sz="1400" dirty="0">
                <a:solidFill>
                  <a:schemeClr val="bg1"/>
                </a:solidFill>
              </a:rPr>
            </a:br>
            <a:endParaRPr lang="en-US" sz="1400" dirty="0">
              <a:solidFill>
                <a:schemeClr val="bg1"/>
              </a:solidFill>
            </a:endParaRPr>
          </a:p>
          <a:p>
            <a:pPr eaLnBrk="1" hangingPunct="1">
              <a:lnSpc>
                <a:spcPct val="80000"/>
              </a:lnSpc>
              <a:spcBef>
                <a:spcPct val="10000"/>
              </a:spcBef>
              <a:buFontTx/>
              <a:buNone/>
            </a:pPr>
            <a:r>
              <a:rPr lang="en-US" sz="1400" b="1" dirty="0">
                <a:solidFill>
                  <a:schemeClr val="bg1"/>
                </a:solidFill>
              </a:rPr>
              <a:t>Career/Internship Links:</a:t>
            </a:r>
          </a:p>
          <a:p>
            <a:pPr>
              <a:lnSpc>
                <a:spcPct val="80000"/>
              </a:lnSpc>
              <a:spcBef>
                <a:spcPct val="10000"/>
              </a:spcBef>
            </a:pPr>
            <a:r>
              <a:rPr lang="en-US" sz="1400" dirty="0">
                <a:solidFill>
                  <a:schemeClr val="bg1"/>
                </a:solidFill>
                <a:hlinkClick r:id="rId11"/>
              </a:rPr>
              <a:t>https://studentaffairs.psu.edu/career</a:t>
            </a:r>
            <a:endParaRPr lang="en-US" sz="1400" dirty="0">
              <a:solidFill>
                <a:schemeClr val="bg1"/>
              </a:solidFill>
            </a:endParaRPr>
          </a:p>
          <a:p>
            <a:pPr>
              <a:lnSpc>
                <a:spcPct val="80000"/>
              </a:lnSpc>
              <a:spcBef>
                <a:spcPct val="10000"/>
              </a:spcBef>
            </a:pPr>
            <a:r>
              <a:rPr lang="en-US" sz="1400" dirty="0">
                <a:solidFill>
                  <a:schemeClr val="bg1"/>
                </a:solidFill>
                <a:hlinkClick r:id="rId12"/>
              </a:rPr>
              <a:t>http://ugstudents.smeal.psu.edu/careers</a:t>
            </a:r>
            <a:r>
              <a:rPr lang="en-US" sz="1400" dirty="0">
                <a:solidFill>
                  <a:schemeClr val="bg1"/>
                </a:solidFill>
              </a:rPr>
              <a:t> </a:t>
            </a:r>
            <a:br>
              <a:rPr lang="en-US" sz="1400" dirty="0">
                <a:solidFill>
                  <a:schemeClr val="bg1"/>
                </a:solidFill>
              </a:rPr>
            </a:br>
            <a:endParaRPr lang="en-US" sz="1400" dirty="0">
              <a:solidFill>
                <a:schemeClr val="bg1"/>
              </a:solidFill>
            </a:endParaRPr>
          </a:p>
          <a:p>
            <a:pPr eaLnBrk="1" hangingPunct="1">
              <a:lnSpc>
                <a:spcPct val="80000"/>
              </a:lnSpc>
              <a:spcBef>
                <a:spcPct val="10000"/>
              </a:spcBef>
              <a:buFontTx/>
              <a:buNone/>
            </a:pPr>
            <a:r>
              <a:rPr lang="en-US" sz="1400" b="1" dirty="0">
                <a:solidFill>
                  <a:schemeClr val="bg1"/>
                </a:solidFill>
              </a:rPr>
              <a:t>Smeal Student Organizations Link:</a:t>
            </a:r>
          </a:p>
          <a:p>
            <a:pPr>
              <a:lnSpc>
                <a:spcPct val="80000"/>
              </a:lnSpc>
              <a:spcBef>
                <a:spcPct val="10000"/>
              </a:spcBef>
              <a:buFont typeface="Arial" panose="020B0604020202020204" pitchFamily="34" charset="0"/>
              <a:buChar char="•"/>
            </a:pPr>
            <a:r>
              <a:rPr lang="en-US" sz="1400" dirty="0">
                <a:solidFill>
                  <a:schemeClr val="bg2"/>
                </a:solidFill>
                <a:latin typeface="Myriad Pro"/>
                <a:hlinkClick r:id="rId13"/>
              </a:rPr>
              <a:t>https://ugstudents.smeal.psu.edu/student-organizations</a:t>
            </a:r>
            <a:endParaRPr lang="en-US" sz="1400" dirty="0">
              <a:solidFill>
                <a:schemeClr val="bg2"/>
              </a:solidFill>
              <a:latin typeface="Myriad Pro"/>
            </a:endParaRPr>
          </a:p>
          <a:p>
            <a:pPr marL="0" indent="0">
              <a:lnSpc>
                <a:spcPct val="80000"/>
              </a:lnSpc>
              <a:spcBef>
                <a:spcPct val="10000"/>
              </a:spcBef>
              <a:buNone/>
            </a:pPr>
            <a:endParaRPr lang="en-US" sz="1400" dirty="0">
              <a:solidFill>
                <a:schemeClr val="bg2"/>
              </a:solidFill>
            </a:endParaRPr>
          </a:p>
          <a:p>
            <a:pPr marL="0" indent="0">
              <a:lnSpc>
                <a:spcPct val="80000"/>
              </a:lnSpc>
              <a:spcBef>
                <a:spcPct val="10000"/>
              </a:spcBef>
              <a:buNone/>
            </a:pPr>
            <a:r>
              <a:rPr lang="en-US" sz="1400" b="1" dirty="0">
                <a:solidFill>
                  <a:schemeClr val="bg2"/>
                </a:solidFill>
                <a:latin typeface="Myriad Pro"/>
              </a:rPr>
              <a:t>Waitlist Information Link:</a:t>
            </a:r>
          </a:p>
          <a:p>
            <a:pPr>
              <a:lnSpc>
                <a:spcPct val="80000"/>
              </a:lnSpc>
              <a:spcBef>
                <a:spcPct val="10000"/>
              </a:spcBef>
            </a:pPr>
            <a:r>
              <a:rPr lang="en-US" sz="1400" dirty="0">
                <a:solidFill>
                  <a:schemeClr val="bg2"/>
                </a:solidFill>
                <a:latin typeface="Myriad Pro"/>
                <a:hlinkClick r:id="rId14"/>
              </a:rPr>
              <a:t>https://advising.psu.edu/scheduling-course-full</a:t>
            </a:r>
            <a:endParaRPr lang="en-US" sz="1400" dirty="0">
              <a:solidFill>
                <a:schemeClr val="bg2"/>
              </a:solidFill>
              <a:latin typeface="Myriad Pro"/>
            </a:endParaRPr>
          </a:p>
          <a:p>
            <a:pPr>
              <a:lnSpc>
                <a:spcPct val="80000"/>
              </a:lnSpc>
              <a:spcBef>
                <a:spcPct val="10000"/>
              </a:spcBef>
            </a:pPr>
            <a:endParaRPr lang="en-US" sz="1600" b="1" dirty="0">
              <a:solidFill>
                <a:schemeClr val="bg2"/>
              </a:solidFill>
              <a:latin typeface="Myriad Pro"/>
            </a:endParaRPr>
          </a:p>
          <a:p>
            <a:pPr marL="0" indent="0">
              <a:lnSpc>
                <a:spcPct val="80000"/>
              </a:lnSpc>
              <a:spcBef>
                <a:spcPct val="10000"/>
              </a:spcBef>
              <a:buNone/>
            </a:pPr>
            <a:endParaRPr lang="en-US" sz="1600" dirty="0">
              <a:solidFill>
                <a:schemeClr val="bg2"/>
              </a:solidFill>
            </a:endParaRPr>
          </a:p>
          <a:p>
            <a:pPr marL="0" indent="0">
              <a:lnSpc>
                <a:spcPct val="80000"/>
              </a:lnSpc>
              <a:spcBef>
                <a:spcPct val="10000"/>
              </a:spcBef>
              <a:buNone/>
            </a:pPr>
            <a:endParaRPr lang="en-US" sz="1600" dirty="0">
              <a:solidFill>
                <a:schemeClr val="bg2"/>
              </a:solidFill>
              <a:latin typeface="Myriad Pro"/>
            </a:endParaRPr>
          </a:p>
          <a:p>
            <a:pPr eaLnBrk="1" hangingPunct="1">
              <a:lnSpc>
                <a:spcPct val="80000"/>
              </a:lnSpc>
              <a:spcBef>
                <a:spcPct val="10000"/>
              </a:spcBef>
              <a:buFontTx/>
              <a:buNone/>
            </a:pPr>
            <a:endParaRPr lang="en-US" sz="1600" b="1" dirty="0">
              <a:solidFill>
                <a:schemeClr val="bg1"/>
              </a:solidFill>
            </a:endParaRPr>
          </a:p>
          <a:p>
            <a:pPr marL="0" indent="0">
              <a:lnSpc>
                <a:spcPct val="80000"/>
              </a:lnSpc>
              <a:spcBef>
                <a:spcPct val="10000"/>
              </a:spcBef>
              <a:buNone/>
            </a:pPr>
            <a:endParaRPr lang="en-US" sz="1600" dirty="0">
              <a:solidFill>
                <a:schemeClr val="bg1"/>
              </a:solidFill>
            </a:endParaRPr>
          </a:p>
        </p:txBody>
      </p:sp>
      <p:pic>
        <p:nvPicPr>
          <p:cNvPr id="2" name="Recorded Sound">
            <a:hlinkClick r:id="" action="ppaction://media"/>
            <a:extLst>
              <a:ext uri="{FF2B5EF4-FFF2-40B4-BE49-F238E27FC236}">
                <a16:creationId xmlns:a16="http://schemas.microsoft.com/office/drawing/2014/main" id="{C5C47524-8379-45E8-8A56-12362342ABE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355600" y="6176962"/>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22508"/>
    </mc:Choice>
    <mc:Fallback xmlns="">
      <p:transition advTm="22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0" objId="2"/>
        <p14:stopEvt time="18820"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1FA82-511F-024B-8267-DFAEB40750D7}"/>
              </a:ext>
            </a:extLst>
          </p:cNvPr>
          <p:cNvSpPr>
            <a:spLocks noGrp="1"/>
          </p:cNvSpPr>
          <p:nvPr>
            <p:ph type="title"/>
          </p:nvPr>
        </p:nvSpPr>
        <p:spPr/>
        <p:txBody>
          <a:bodyPr>
            <a:normAutofit/>
          </a:bodyPr>
          <a:lstStyle/>
          <a:p>
            <a:r>
              <a:rPr lang="en-US" dirty="0"/>
              <a:t>Smeal Undergraduate Education</a:t>
            </a:r>
          </a:p>
        </p:txBody>
      </p:sp>
      <p:sp>
        <p:nvSpPr>
          <p:cNvPr id="3" name="Content Placeholder 2">
            <a:extLst>
              <a:ext uri="{FF2B5EF4-FFF2-40B4-BE49-F238E27FC236}">
                <a16:creationId xmlns:a16="http://schemas.microsoft.com/office/drawing/2014/main" id="{AAAB562D-A456-CB41-86FC-00393FC21A6B}"/>
              </a:ext>
            </a:extLst>
          </p:cNvPr>
          <p:cNvSpPr>
            <a:spLocks noGrp="1"/>
          </p:cNvSpPr>
          <p:nvPr>
            <p:ph idx="1"/>
          </p:nvPr>
        </p:nvSpPr>
        <p:spPr>
          <a:xfrm>
            <a:off x="457200" y="1600201"/>
            <a:ext cx="8229600" cy="2057400"/>
          </a:xfrm>
        </p:spPr>
        <p:txBody>
          <a:bodyPr>
            <a:normAutofit/>
          </a:bodyPr>
          <a:lstStyle/>
          <a:p>
            <a:pPr marL="0" indent="0" algn="ctr">
              <a:lnSpc>
                <a:spcPct val="100000"/>
              </a:lnSpc>
              <a:spcBef>
                <a:spcPct val="0"/>
              </a:spcBef>
              <a:buNone/>
              <a:defRPr/>
            </a:pPr>
            <a:r>
              <a:rPr lang="en-US" sz="2400" b="1" dirty="0"/>
              <a:t>202 Business Building</a:t>
            </a:r>
          </a:p>
          <a:p>
            <a:pPr marL="0" indent="0" algn="ctr">
              <a:lnSpc>
                <a:spcPct val="100000"/>
              </a:lnSpc>
              <a:spcBef>
                <a:spcPct val="0"/>
              </a:spcBef>
              <a:buNone/>
              <a:defRPr/>
            </a:pPr>
            <a:r>
              <a:rPr lang="en-US" sz="2400" b="1" dirty="0"/>
              <a:t>University Park, PA 16802</a:t>
            </a:r>
          </a:p>
          <a:p>
            <a:pPr marL="0" indent="0" algn="ctr">
              <a:lnSpc>
                <a:spcPct val="100000"/>
              </a:lnSpc>
              <a:spcBef>
                <a:spcPct val="0"/>
              </a:spcBef>
              <a:buNone/>
              <a:defRPr/>
            </a:pPr>
            <a:r>
              <a:rPr lang="en-US" sz="2400" b="1" dirty="0"/>
              <a:t>(814) 863-1947 </a:t>
            </a:r>
            <a:br>
              <a:rPr lang="en-US" sz="2400" b="1" dirty="0"/>
            </a:br>
            <a:r>
              <a:rPr lang="en-US" sz="2400" b="1" dirty="0" err="1"/>
              <a:t>SmealAdvising@smeal.psu.edu</a:t>
            </a:r>
            <a:endParaRPr lang="en-US" sz="2400" b="1" dirty="0"/>
          </a:p>
          <a:p>
            <a:pPr marL="0" indent="0" algn="ctr">
              <a:lnSpc>
                <a:spcPct val="100000"/>
              </a:lnSpc>
              <a:spcBef>
                <a:spcPct val="0"/>
              </a:spcBef>
              <a:buNone/>
              <a:defRPr/>
            </a:pPr>
            <a:r>
              <a:rPr lang="en-US" sz="2400" b="1" u="sng" dirty="0">
                <a:hlinkClick r:id="rId5"/>
              </a:rPr>
              <a:t>ugstudents.smeal.psu.edu</a:t>
            </a:r>
            <a:endParaRPr lang="en-US" sz="2400" dirty="0"/>
          </a:p>
        </p:txBody>
      </p:sp>
      <p:pic>
        <p:nvPicPr>
          <p:cNvPr id="4" name="Picture 3" descr="Smeal undergraduate education web site home page.">
            <a:extLst>
              <a:ext uri="{FF2B5EF4-FFF2-40B4-BE49-F238E27FC236}">
                <a16:creationId xmlns:a16="http://schemas.microsoft.com/office/drawing/2014/main" id="{FA989287-3246-E74C-BDF1-658CC0429F58}"/>
              </a:ext>
            </a:extLst>
          </p:cNvPr>
          <p:cNvPicPr>
            <a:picLocks noChangeAspect="1"/>
          </p:cNvPicPr>
          <p:nvPr/>
        </p:nvPicPr>
        <p:blipFill>
          <a:blip r:embed="rId6"/>
          <a:stretch>
            <a:fillRect/>
          </a:stretch>
        </p:blipFill>
        <p:spPr>
          <a:xfrm>
            <a:off x="2271470" y="3645091"/>
            <a:ext cx="4601059" cy="2423510"/>
          </a:xfrm>
          <a:prstGeom prst="rect">
            <a:avLst/>
          </a:prstGeom>
        </p:spPr>
      </p:pic>
      <p:pic>
        <p:nvPicPr>
          <p:cNvPr id="6" name="Recorded Sound">
            <a:hlinkClick r:id="" action="ppaction://media"/>
            <a:extLst>
              <a:ext uri="{FF2B5EF4-FFF2-40B4-BE49-F238E27FC236}">
                <a16:creationId xmlns:a16="http://schemas.microsoft.com/office/drawing/2014/main" id="{A389BED2-820A-9B4A-8A9D-354C480B62D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55600" y="6197839"/>
            <a:ext cx="406400" cy="406400"/>
          </a:xfrm>
          <a:prstGeom prst="rect">
            <a:avLst/>
          </a:prstGeom>
        </p:spPr>
      </p:pic>
    </p:spTree>
    <p:extLst>
      <p:ext uri="{BB962C8B-B14F-4D97-AF65-F5344CB8AC3E}">
        <p14:creationId xmlns:p14="http://schemas.microsoft.com/office/powerpoint/2010/main" val="1070857059"/>
      </p:ext>
    </p:extLst>
  </p:cSld>
  <p:clrMapOvr>
    <a:masterClrMapping/>
  </p:clrMapOvr>
  <mc:AlternateContent xmlns:mc="http://schemas.openxmlformats.org/markup-compatibility/2006" xmlns:p14="http://schemas.microsoft.com/office/powerpoint/2010/main">
    <mc:Choice Requires="p14">
      <p:transition p14:dur="0" advTm="30226"/>
    </mc:Choice>
    <mc:Fallback xmlns="">
      <p:transition advTm="30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7" objId="6"/>
        <p14:stopEvt time="28114" objId="6"/>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359D7-108C-444D-B00A-560268933D19}"/>
              </a:ext>
            </a:extLst>
          </p:cNvPr>
          <p:cNvSpPr>
            <a:spLocks noGrp="1"/>
          </p:cNvSpPr>
          <p:nvPr>
            <p:ph type="ctrTitle"/>
          </p:nvPr>
        </p:nvSpPr>
        <p:spPr/>
        <p:txBody>
          <a:bodyPr/>
          <a:lstStyle/>
          <a:p>
            <a:r>
              <a:rPr lang="en-US" b="1" dirty="0">
                <a:solidFill>
                  <a:schemeClr val="bg1"/>
                </a:solidFill>
              </a:rPr>
              <a:t>Scheduling Presentation</a:t>
            </a:r>
            <a:br>
              <a:rPr lang="en-US" b="1" dirty="0">
                <a:solidFill>
                  <a:schemeClr val="bg1"/>
                </a:solidFill>
              </a:rPr>
            </a:br>
            <a:r>
              <a:rPr lang="en-US" b="1" dirty="0">
                <a:solidFill>
                  <a:schemeClr val="bg1"/>
                </a:solidFill>
              </a:rPr>
              <a:t>Management</a:t>
            </a:r>
            <a:endParaRPr lang="en-US" dirty="0"/>
          </a:p>
        </p:txBody>
      </p:sp>
      <p:sp>
        <p:nvSpPr>
          <p:cNvPr id="3" name="Subtitle 2">
            <a:extLst>
              <a:ext uri="{FF2B5EF4-FFF2-40B4-BE49-F238E27FC236}">
                <a16:creationId xmlns:a16="http://schemas.microsoft.com/office/drawing/2014/main" id="{B2803727-92D5-124C-B22D-23911E10E875}"/>
              </a:ext>
            </a:extLst>
          </p:cNvPr>
          <p:cNvSpPr>
            <a:spLocks noGrp="1"/>
          </p:cNvSpPr>
          <p:nvPr>
            <p:ph type="subTitle" idx="1"/>
          </p:nvPr>
        </p:nvSpPr>
        <p:spPr>
          <a:xfrm>
            <a:off x="1371600" y="3810000"/>
            <a:ext cx="6400800" cy="1752600"/>
          </a:xfrm>
        </p:spPr>
        <p:txBody>
          <a:bodyPr/>
          <a:lstStyle/>
          <a:p>
            <a:pPr>
              <a:defRPr/>
            </a:pPr>
            <a:r>
              <a:rPr lang="en-US" dirty="0"/>
              <a:t>Entering MGMT Major in FA 25</a:t>
            </a:r>
            <a:endParaRPr lang="en-US" dirty="0">
              <a:solidFill>
                <a:schemeClr val="bg1"/>
              </a:solidFill>
            </a:endParaRPr>
          </a:p>
          <a:p>
            <a:pPr>
              <a:defRPr/>
            </a:pPr>
            <a:r>
              <a:rPr lang="en-US" dirty="0"/>
              <a:t>Smeal Undergraduate Advising</a:t>
            </a:r>
          </a:p>
        </p:txBody>
      </p:sp>
      <p:pic>
        <p:nvPicPr>
          <p:cNvPr id="19" name="Video 18">
            <a:hlinkClick r:id="" action="ppaction://media"/>
            <a:extLst>
              <a:ext uri="{FF2B5EF4-FFF2-40B4-BE49-F238E27FC236}">
                <a16:creationId xmlns:a16="http://schemas.microsoft.com/office/drawing/2014/main" id="{BC57ABDC-0062-A377-B661-CD36241B95B7}"/>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8400" y="4711700"/>
            <a:ext cx="2057400" cy="2057400"/>
          </a:xfrm>
          <a:prstGeom prst="ellipse">
            <a:avLst/>
          </a:prstGeom>
        </p:spPr>
      </p:pic>
      <p:pic>
        <p:nvPicPr>
          <p:cNvPr id="4" name="Picture 3">
            <a:extLst>
              <a:ext uri="{FF2B5EF4-FFF2-40B4-BE49-F238E27FC236}">
                <a16:creationId xmlns:a16="http://schemas.microsoft.com/office/drawing/2014/main" id="{0840CDF8-CB36-C730-5383-A7990F0E89B6}"/>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400" y="6235700"/>
            <a:ext cx="406400" cy="431800"/>
          </a:xfrm>
          <a:prstGeom prst="rect">
            <a:avLst/>
          </a:prstGeom>
        </p:spPr>
      </p:pic>
    </p:spTree>
    <p:extLst>
      <p:ext uri="{BB962C8B-B14F-4D97-AF65-F5344CB8AC3E}">
        <p14:creationId xmlns:p14="http://schemas.microsoft.com/office/powerpoint/2010/main" val="2500610691"/>
      </p:ext>
    </p:extLst>
  </p:cSld>
  <p:clrMapOvr>
    <a:masterClrMapping/>
  </p:clrMapOvr>
  <mc:AlternateContent xmlns:mc="http://schemas.openxmlformats.org/markup-compatibility/2006" xmlns:p14="http://schemas.microsoft.com/office/powerpoint/2010/main">
    <mc:Choice Requires="p14">
      <p:transition p14:dur="0" advTm="13756"/>
    </mc:Choice>
    <mc:Fallback xmlns="">
      <p:transition advTm="13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5B6A7-16DB-8A42-B976-BA0C9DC835F0}"/>
              </a:ext>
            </a:extLst>
          </p:cNvPr>
          <p:cNvSpPr>
            <a:spLocks noGrp="1"/>
          </p:cNvSpPr>
          <p:nvPr>
            <p:ph type="title"/>
          </p:nvPr>
        </p:nvSpPr>
        <p:spPr/>
        <p:txBody>
          <a:bodyPr>
            <a:normAutofit fontScale="90000"/>
          </a:bodyPr>
          <a:lstStyle/>
          <a:p>
            <a:r>
              <a:rPr lang="en-US" b="1" dirty="0">
                <a:solidFill>
                  <a:schemeClr val="bg1"/>
                </a:solidFill>
              </a:rPr>
              <a:t>Recommended MGMT Schedule</a:t>
            </a:r>
            <a:endParaRPr lang="en-US" dirty="0"/>
          </a:p>
        </p:txBody>
      </p:sp>
      <p:sp>
        <p:nvSpPr>
          <p:cNvPr id="3" name="Content Placeholder 2">
            <a:extLst>
              <a:ext uri="{FF2B5EF4-FFF2-40B4-BE49-F238E27FC236}">
                <a16:creationId xmlns:a16="http://schemas.microsoft.com/office/drawing/2014/main" id="{0864A3BF-C3DF-A04A-9D38-B40EE11F81A3}"/>
              </a:ext>
            </a:extLst>
          </p:cNvPr>
          <p:cNvSpPr>
            <a:spLocks noGrp="1"/>
          </p:cNvSpPr>
          <p:nvPr>
            <p:ph sz="half" idx="1"/>
          </p:nvPr>
        </p:nvSpPr>
        <p:spPr>
          <a:xfrm>
            <a:off x="457200" y="1524000"/>
            <a:ext cx="4038600" cy="3352799"/>
          </a:xfrm>
        </p:spPr>
        <p:txBody>
          <a:bodyPr>
            <a:normAutofit fontScale="92500" lnSpcReduction="10000"/>
          </a:bodyPr>
          <a:lstStyle/>
          <a:p>
            <a:pPr>
              <a:buNone/>
            </a:pPr>
            <a:r>
              <a:rPr lang="en-US" sz="4000" u="sng" dirty="0">
                <a:solidFill>
                  <a:schemeClr val="bg1"/>
                </a:solidFill>
              </a:rPr>
              <a:t>Fall 2025</a:t>
            </a:r>
          </a:p>
          <a:p>
            <a:pPr>
              <a:buNone/>
            </a:pPr>
            <a:r>
              <a:rPr lang="en-US" dirty="0">
                <a:solidFill>
                  <a:schemeClr val="bg1"/>
                </a:solidFill>
              </a:rPr>
              <a:t>MGMT 326</a:t>
            </a:r>
            <a:br>
              <a:rPr lang="en-US" dirty="0">
                <a:solidFill>
                  <a:schemeClr val="bg1"/>
                </a:solidFill>
              </a:rPr>
            </a:br>
            <a:r>
              <a:rPr lang="en-US" sz="2000" dirty="0">
                <a:solidFill>
                  <a:schemeClr val="bg1"/>
                </a:solidFill>
              </a:rPr>
              <a:t>(or MGMT 3XX or 4XX)</a:t>
            </a:r>
          </a:p>
          <a:p>
            <a:pPr>
              <a:buNone/>
            </a:pPr>
            <a:r>
              <a:rPr lang="en-US" dirty="0">
                <a:solidFill>
                  <a:schemeClr val="bg1"/>
                </a:solidFill>
              </a:rPr>
              <a:t>MGMT 3XX/4XX</a:t>
            </a:r>
          </a:p>
          <a:p>
            <a:pPr>
              <a:buNone/>
            </a:pPr>
            <a:r>
              <a:rPr lang="en-US" dirty="0">
                <a:solidFill>
                  <a:schemeClr val="bg1"/>
                </a:solidFill>
              </a:rPr>
              <a:t>ENGL 202D</a:t>
            </a:r>
          </a:p>
          <a:p>
            <a:pPr>
              <a:buNone/>
            </a:pPr>
            <a:r>
              <a:rPr lang="en-US" dirty="0">
                <a:solidFill>
                  <a:schemeClr val="bg1"/>
                </a:solidFill>
              </a:rPr>
              <a:t>BA 342 or BLAW 341</a:t>
            </a:r>
          </a:p>
          <a:p>
            <a:pPr>
              <a:buNone/>
            </a:pPr>
            <a:r>
              <a:rPr lang="en-US" dirty="0">
                <a:solidFill>
                  <a:schemeClr val="bg1"/>
                </a:solidFill>
              </a:rPr>
              <a:t>Gen Ed</a:t>
            </a:r>
            <a:endParaRPr lang="en-US" dirty="0"/>
          </a:p>
        </p:txBody>
      </p:sp>
      <p:sp>
        <p:nvSpPr>
          <p:cNvPr id="4" name="Content Placeholder 3">
            <a:extLst>
              <a:ext uri="{FF2B5EF4-FFF2-40B4-BE49-F238E27FC236}">
                <a16:creationId xmlns:a16="http://schemas.microsoft.com/office/drawing/2014/main" id="{8E048819-59A4-5841-8F56-367DA6F478A8}"/>
              </a:ext>
            </a:extLst>
          </p:cNvPr>
          <p:cNvSpPr>
            <a:spLocks noGrp="1"/>
          </p:cNvSpPr>
          <p:nvPr>
            <p:ph sz="half" idx="2"/>
          </p:nvPr>
        </p:nvSpPr>
        <p:spPr>
          <a:xfrm>
            <a:off x="4600575" y="1524000"/>
            <a:ext cx="4038600" cy="3352799"/>
          </a:xfrm>
        </p:spPr>
        <p:txBody>
          <a:bodyPr>
            <a:normAutofit fontScale="92500" lnSpcReduction="10000"/>
          </a:bodyPr>
          <a:lstStyle/>
          <a:p>
            <a:pPr>
              <a:buNone/>
            </a:pPr>
            <a:r>
              <a:rPr lang="en-US" sz="4000" u="sng" dirty="0">
                <a:solidFill>
                  <a:schemeClr val="bg1"/>
                </a:solidFill>
              </a:rPr>
              <a:t>Spring 2026</a:t>
            </a:r>
          </a:p>
          <a:p>
            <a:pPr>
              <a:buNone/>
            </a:pPr>
            <a:r>
              <a:rPr lang="en-US" dirty="0">
                <a:solidFill>
                  <a:schemeClr val="bg1"/>
                </a:solidFill>
              </a:rPr>
              <a:t>MGMT 326</a:t>
            </a:r>
            <a:br>
              <a:rPr lang="en-US" dirty="0">
                <a:solidFill>
                  <a:schemeClr val="bg1"/>
                </a:solidFill>
              </a:rPr>
            </a:br>
            <a:r>
              <a:rPr lang="en-US" sz="2200" dirty="0">
                <a:solidFill>
                  <a:schemeClr val="bg1"/>
                </a:solidFill>
              </a:rPr>
              <a:t>(or MGMT 3XX/4XX/BA 441)</a:t>
            </a:r>
          </a:p>
          <a:p>
            <a:pPr>
              <a:buNone/>
            </a:pPr>
            <a:r>
              <a:rPr lang="en-US" dirty="0">
                <a:solidFill>
                  <a:schemeClr val="bg1"/>
                </a:solidFill>
              </a:rPr>
              <a:t>MGMT 451W</a:t>
            </a:r>
            <a:br>
              <a:rPr lang="en-US" dirty="0">
                <a:solidFill>
                  <a:schemeClr val="bg1"/>
                </a:solidFill>
              </a:rPr>
            </a:br>
            <a:r>
              <a:rPr lang="en-US" sz="2200" dirty="0">
                <a:solidFill>
                  <a:schemeClr val="bg1"/>
                </a:solidFill>
              </a:rPr>
              <a:t>(or MGMT 3XX/4XX/BA 441)</a:t>
            </a:r>
          </a:p>
          <a:p>
            <a:pPr>
              <a:buNone/>
            </a:pPr>
            <a:r>
              <a:rPr lang="en-US" sz="2600" dirty="0">
                <a:solidFill>
                  <a:schemeClr val="bg1"/>
                </a:solidFill>
              </a:rPr>
              <a:t>2pc Sequence course</a:t>
            </a:r>
          </a:p>
          <a:p>
            <a:pPr>
              <a:buNone/>
            </a:pPr>
            <a:r>
              <a:rPr lang="en-US" dirty="0">
                <a:solidFill>
                  <a:schemeClr val="bg1"/>
                </a:solidFill>
              </a:rPr>
              <a:t>BA 342 or BLAW 341</a:t>
            </a:r>
          </a:p>
          <a:p>
            <a:pPr>
              <a:buNone/>
            </a:pPr>
            <a:r>
              <a:rPr lang="en-US" dirty="0">
                <a:solidFill>
                  <a:schemeClr val="bg1"/>
                </a:solidFill>
              </a:rPr>
              <a:t>Gen Ed</a:t>
            </a:r>
          </a:p>
        </p:txBody>
      </p:sp>
      <p:sp>
        <p:nvSpPr>
          <p:cNvPr id="6" name="Text Box 4">
            <a:extLst>
              <a:ext uri="{FF2B5EF4-FFF2-40B4-BE49-F238E27FC236}">
                <a16:creationId xmlns:a16="http://schemas.microsoft.com/office/drawing/2014/main" id="{20036097-22E6-B44F-895A-7A331B8407A4}"/>
              </a:ext>
            </a:extLst>
          </p:cNvPr>
          <p:cNvSpPr txBox="1">
            <a:spLocks noChangeArrowheads="1"/>
          </p:cNvSpPr>
          <p:nvPr/>
        </p:nvSpPr>
        <p:spPr bwMode="auto">
          <a:xfrm>
            <a:off x="1143000" y="4923405"/>
            <a:ext cx="7239000" cy="1274195"/>
          </a:xfrm>
          <a:prstGeom prst="rect">
            <a:avLst/>
          </a:prstGeom>
          <a:noFill/>
          <a:ln w="31750">
            <a:noFill/>
            <a:miter lim="800000"/>
            <a:headEnd/>
            <a:tailEnd/>
          </a:ln>
          <a:effectLst/>
        </p:spPr>
        <p:txBody>
          <a:bodyPr wrap="square" lIns="274320" tIns="228600" rIns="274320" bIns="228600" anchor="t">
            <a:spAutoFit/>
          </a:bodyPr>
          <a:lstStyle/>
          <a:p>
            <a:pPr algn="ctr">
              <a:spcBef>
                <a:spcPct val="50000"/>
              </a:spcBef>
              <a:defRPr/>
            </a:pPr>
            <a:r>
              <a:rPr lang="en-US" sz="2400" b="1" dirty="0"/>
              <a:t>13 - 16 credits for the semester</a:t>
            </a:r>
            <a:r>
              <a:rPr lang="en-US" sz="2400" b="1" dirty="0">
                <a:solidFill>
                  <a:srgbClr val="FFFF00"/>
                </a:solidFill>
              </a:rPr>
              <a:t> </a:t>
            </a:r>
          </a:p>
          <a:p>
            <a:pPr algn="ctr">
              <a:spcBef>
                <a:spcPct val="50000"/>
              </a:spcBef>
              <a:defRPr/>
            </a:pPr>
            <a:r>
              <a:rPr lang="en-US" sz="1600" dirty="0">
                <a:hlinkClick r:id="rId5"/>
              </a:rPr>
              <a:t>https://bulletins.psu.edu/undergraduate/colleges/smeal-business/management-bs/#suggestedacademicplantext</a:t>
            </a:r>
            <a:endParaRPr lang="en-US" sz="2400" b="1" dirty="0">
              <a:solidFill>
                <a:srgbClr val="FFFF00"/>
              </a:solidFill>
            </a:endParaRPr>
          </a:p>
        </p:txBody>
      </p:sp>
      <p:pic>
        <p:nvPicPr>
          <p:cNvPr id="8" name="Audio 7">
            <a:hlinkClick r:id="" action="ppaction://media"/>
            <a:extLst>
              <a:ext uri="{FF2B5EF4-FFF2-40B4-BE49-F238E27FC236}">
                <a16:creationId xmlns:a16="http://schemas.microsoft.com/office/drawing/2014/main" id="{5E0F967F-74F6-690B-B41B-C2E0872A49A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2500" t="-12500" r="-12500" b="-12500"/>
          <a:stretch>
            <a:fillRect/>
          </a:stretch>
        </p:blipFill>
        <p:spPr>
          <a:xfrm>
            <a:off x="457200" y="5943600"/>
            <a:ext cx="508000" cy="508000"/>
          </a:xfrm>
          <a:prstGeom prst="rect">
            <a:avLst/>
          </a:prstGeom>
        </p:spPr>
      </p:pic>
    </p:spTree>
    <p:extLst>
      <p:ext uri="{BB962C8B-B14F-4D97-AF65-F5344CB8AC3E}">
        <p14:creationId xmlns:p14="http://schemas.microsoft.com/office/powerpoint/2010/main" val="966649827"/>
      </p:ext>
    </p:extLst>
  </p:cSld>
  <p:clrMapOvr>
    <a:masterClrMapping/>
  </p:clrMapOvr>
  <mc:AlternateContent xmlns:mc="http://schemas.openxmlformats.org/markup-compatibility/2006" xmlns:p14="http://schemas.microsoft.com/office/powerpoint/2010/main">
    <mc:Choice Requires="p14">
      <p:transition p14:dur="0" advTm="28988"/>
    </mc:Choice>
    <mc:Fallback xmlns="">
      <p:transition advTm="28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corded Sound">
            <a:hlinkClick r:id="" action="ppaction://media"/>
            <a:extLst>
              <a:ext uri="{FF2B5EF4-FFF2-40B4-BE49-F238E27FC236}">
                <a16:creationId xmlns:a16="http://schemas.microsoft.com/office/drawing/2014/main" id="{A87151D2-3FBB-48ED-BEDA-A9A52AB1CBD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223000"/>
            <a:ext cx="406400" cy="406400"/>
          </a:xfrm>
          <a:prstGeom prst="rect">
            <a:avLst/>
          </a:prstGeom>
        </p:spPr>
      </p:pic>
      <p:sp>
        <p:nvSpPr>
          <p:cNvPr id="8" name="Title 7">
            <a:extLst>
              <a:ext uri="{FF2B5EF4-FFF2-40B4-BE49-F238E27FC236}">
                <a16:creationId xmlns:a16="http://schemas.microsoft.com/office/drawing/2014/main" id="{B6670FAC-B29C-D248-A846-0530C820CE9A}"/>
              </a:ext>
            </a:extLst>
          </p:cNvPr>
          <p:cNvSpPr>
            <a:spLocks noGrp="1"/>
          </p:cNvSpPr>
          <p:nvPr>
            <p:ph type="title"/>
          </p:nvPr>
        </p:nvSpPr>
        <p:spPr>
          <a:xfrm>
            <a:off x="457200" y="385176"/>
            <a:ext cx="8229600" cy="563562"/>
          </a:xfrm>
        </p:spPr>
        <p:txBody>
          <a:bodyPr>
            <a:normAutofit fontScale="90000"/>
          </a:bodyPr>
          <a:lstStyle/>
          <a:p>
            <a:r>
              <a:rPr lang="en-US" b="1" dirty="0">
                <a:solidFill>
                  <a:schemeClr val="bg1"/>
                </a:solidFill>
              </a:rPr>
              <a:t>What To Do If a Course Is Full</a:t>
            </a:r>
            <a:endParaRPr lang="en-US" dirty="0"/>
          </a:p>
        </p:txBody>
      </p:sp>
      <p:sp>
        <p:nvSpPr>
          <p:cNvPr id="11" name="Content Placeholder 2">
            <a:extLst>
              <a:ext uri="{FF2B5EF4-FFF2-40B4-BE49-F238E27FC236}">
                <a16:creationId xmlns:a16="http://schemas.microsoft.com/office/drawing/2014/main" id="{798170EE-4900-5740-8282-5AFB02BB6F10}"/>
              </a:ext>
            </a:extLst>
          </p:cNvPr>
          <p:cNvSpPr>
            <a:spLocks noGrp="1"/>
          </p:cNvSpPr>
          <p:nvPr>
            <p:ph idx="1"/>
          </p:nvPr>
        </p:nvSpPr>
        <p:spPr>
          <a:xfrm>
            <a:off x="457200" y="1083003"/>
            <a:ext cx="8229600" cy="1877644"/>
          </a:xfrm>
        </p:spPr>
        <p:txBody>
          <a:bodyPr>
            <a:normAutofit lnSpcReduction="10000"/>
          </a:bodyPr>
          <a:lstStyle/>
          <a:p>
            <a:pPr marL="0" indent="0">
              <a:buNone/>
            </a:pPr>
            <a:r>
              <a:rPr lang="en-US" sz="2800" dirty="0"/>
              <a:t>If all sections of a course that you need to take for your major are filled, you should use the </a:t>
            </a:r>
            <a:r>
              <a:rPr lang="en-US" sz="2800" dirty="0" err="1"/>
              <a:t>LionPATH</a:t>
            </a:r>
            <a:r>
              <a:rPr lang="en-US" sz="2800" dirty="0"/>
              <a:t> </a:t>
            </a:r>
            <a:r>
              <a:rPr lang="en-US" sz="2800" dirty="0">
                <a:solidFill>
                  <a:schemeClr val="tx1">
                    <a:lumMod val="75000"/>
                  </a:schemeClr>
                </a:solidFill>
              </a:rPr>
              <a:t>Wait List </a:t>
            </a:r>
            <a:r>
              <a:rPr lang="en-US" sz="2800" dirty="0"/>
              <a:t>system.	</a:t>
            </a:r>
          </a:p>
          <a:p>
            <a:pPr marL="0" indent="0">
              <a:buNone/>
            </a:pPr>
            <a:r>
              <a:rPr lang="en-US" sz="2800" dirty="0"/>
              <a:t>LINK:</a:t>
            </a:r>
            <a:r>
              <a:rPr lang="en-US" dirty="0"/>
              <a:t>	</a:t>
            </a:r>
            <a:r>
              <a:rPr lang="en-US" sz="2400" dirty="0">
                <a:hlinkClick r:id="rId6"/>
              </a:rPr>
              <a:t>https://advising.psu.edu/scheduling-course-full</a:t>
            </a:r>
            <a:endParaRPr lang="en-US" sz="2400" dirty="0"/>
          </a:p>
          <a:p>
            <a:endParaRPr lang="en-US" dirty="0"/>
          </a:p>
        </p:txBody>
      </p:sp>
      <p:pic>
        <p:nvPicPr>
          <p:cNvPr id="12" name="Picture 3" descr="Wait List Web page.">
            <a:extLst>
              <a:ext uri="{FF2B5EF4-FFF2-40B4-BE49-F238E27FC236}">
                <a16:creationId xmlns:a16="http://schemas.microsoft.com/office/drawing/2014/main" id="{17652B15-8306-004E-BF90-92F62704902B}"/>
              </a:ext>
            </a:extLst>
          </p:cNvPr>
          <p:cNvPicPr>
            <a:picLocks noChangeAspect="1"/>
          </p:cNvPicPr>
          <p:nvPr/>
        </p:nvPicPr>
        <p:blipFill>
          <a:blip r:embed="rId7"/>
          <a:stretch>
            <a:fillRect/>
          </a:stretch>
        </p:blipFill>
        <p:spPr>
          <a:xfrm>
            <a:off x="2499907" y="3094912"/>
            <a:ext cx="4144186" cy="1877644"/>
          </a:xfrm>
          <a:prstGeom prst="rect">
            <a:avLst/>
          </a:prstGeom>
        </p:spPr>
      </p:pic>
      <p:sp>
        <p:nvSpPr>
          <p:cNvPr id="13" name="Content Placeholder 4">
            <a:extLst>
              <a:ext uri="{FF2B5EF4-FFF2-40B4-BE49-F238E27FC236}">
                <a16:creationId xmlns:a16="http://schemas.microsoft.com/office/drawing/2014/main" id="{2EC687A6-6B95-2C4C-92D0-6EEC11A67E5E}"/>
              </a:ext>
            </a:extLst>
          </p:cNvPr>
          <p:cNvSpPr txBox="1">
            <a:spLocks/>
          </p:cNvSpPr>
          <p:nvPr/>
        </p:nvSpPr>
        <p:spPr>
          <a:xfrm>
            <a:off x="457200" y="5106821"/>
            <a:ext cx="8229600" cy="99742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lnSpc>
                <a:spcPct val="100000"/>
              </a:lnSpc>
              <a:spcAft>
                <a:spcPts val="0"/>
              </a:spcAft>
              <a:buNone/>
            </a:pPr>
            <a:r>
              <a:rPr lang="en-US" sz="2800" dirty="0"/>
              <a:t>If it is a General Education course, you should find a suitable alternative.</a:t>
            </a:r>
          </a:p>
          <a:p>
            <a:pPr marL="0" indent="0" fontAlgn="auto">
              <a:lnSpc>
                <a:spcPct val="100000"/>
              </a:lnSpc>
              <a:spcAft>
                <a:spcPts val="0"/>
              </a:spcAft>
              <a:buFont typeface="Arial"/>
              <a:buNone/>
            </a:pPr>
            <a:endParaRPr lang="en-US" dirty="0"/>
          </a:p>
        </p:txBody>
      </p:sp>
    </p:spTree>
    <p:extLst>
      <p:ext uri="{BB962C8B-B14F-4D97-AF65-F5344CB8AC3E}">
        <p14:creationId xmlns:p14="http://schemas.microsoft.com/office/powerpoint/2010/main" val="3331796265"/>
      </p:ext>
    </p:extLst>
  </p:cSld>
  <p:clrMapOvr>
    <a:masterClrMapping/>
  </p:clrMapOvr>
  <mc:AlternateContent xmlns:mc="http://schemas.openxmlformats.org/markup-compatibility/2006" xmlns:p14="http://schemas.microsoft.com/office/powerpoint/2010/main">
    <mc:Choice Requires="p14">
      <p:transition p14:dur="0" advTm="56131"/>
    </mc:Choice>
    <mc:Fallback xmlns="">
      <p:transition advTm="56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55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3" objId="7"/>
        <p14:stopEvt time="54834" objId="7"/>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9">
            <a:extLst>
              <a:ext uri="{FF2B5EF4-FFF2-40B4-BE49-F238E27FC236}">
                <a16:creationId xmlns:a16="http://schemas.microsoft.com/office/drawing/2014/main" id="{AE3112FE-E31D-0547-9E5D-03C8E83DEE5C}"/>
              </a:ext>
            </a:extLst>
          </p:cNvPr>
          <p:cNvSpPr>
            <a:spLocks noGrp="1" noChangeArrowheads="1"/>
          </p:cNvSpPr>
          <p:nvPr>
            <p:ph type="title" idx="4294967295"/>
          </p:nvPr>
        </p:nvSpPr>
        <p:spPr bwMode="auto">
          <a:xfrm>
            <a:off x="3217797" y="1752600"/>
            <a:ext cx="3124200" cy="2590800"/>
          </a:xfrm>
          <a:prstGeom prst="irregularSeal1">
            <a:avLst/>
          </a:prstGeom>
          <a:solidFill>
            <a:srgbClr val="FFFF00"/>
          </a:solidFill>
          <a:ln w="9525">
            <a:solidFill>
              <a:schemeClr val="tx1"/>
            </a:solidFill>
            <a:prstDash/>
            <a:miter lim="800000"/>
            <a:headEnd/>
            <a:tailEnd/>
          </a:ln>
          <a:effectLst>
            <a:outerShdw dist="107763" dir="2700000" algn="ctr" rotWithShape="0">
              <a:schemeClr val="tx1">
                <a:alpha val="50000"/>
              </a:schemeClr>
            </a:outerShdw>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bg2">
                    <a:lumMod val="50000"/>
                  </a:schemeClr>
                </a:solidFill>
                <a:effectLst/>
                <a:uLnTx/>
                <a:uFillTx/>
                <a:latin typeface="Arial" charset="0"/>
                <a:ea typeface="+mn-ea"/>
                <a:cs typeface="+mn-cs"/>
              </a:rPr>
              <a:t>MGMT</a:t>
            </a:r>
          </a:p>
        </p:txBody>
      </p:sp>
      <p:sp>
        <p:nvSpPr>
          <p:cNvPr id="14" name="Rectangle 6">
            <a:extLst>
              <a:ext uri="{FF2B5EF4-FFF2-40B4-BE49-F238E27FC236}">
                <a16:creationId xmlns:a16="http://schemas.microsoft.com/office/drawing/2014/main" id="{62316138-AADB-1E46-8914-2C1FEA22C25B}"/>
              </a:ext>
            </a:extLst>
          </p:cNvPr>
          <p:cNvSpPr>
            <a:spLocks noChangeArrowheads="1"/>
          </p:cNvSpPr>
          <p:nvPr/>
        </p:nvSpPr>
        <p:spPr bwMode="auto">
          <a:xfrm>
            <a:off x="3903597" y="457200"/>
            <a:ext cx="1676400" cy="838200"/>
          </a:xfrm>
          <a:prstGeom prst="rect">
            <a:avLst/>
          </a:prstGeom>
          <a:solidFill>
            <a:schemeClr val="accent1"/>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MGMT Courses</a:t>
            </a:r>
          </a:p>
        </p:txBody>
      </p:sp>
      <p:sp>
        <p:nvSpPr>
          <p:cNvPr id="16" name="Rectangle 8">
            <a:extLst>
              <a:ext uri="{FF2B5EF4-FFF2-40B4-BE49-F238E27FC236}">
                <a16:creationId xmlns:a16="http://schemas.microsoft.com/office/drawing/2014/main" id="{CF206BD4-B681-A34F-90B0-2E40E9515DCF}"/>
              </a:ext>
            </a:extLst>
          </p:cNvPr>
          <p:cNvSpPr>
            <a:spLocks noChangeArrowheads="1"/>
          </p:cNvSpPr>
          <p:nvPr/>
        </p:nvSpPr>
        <p:spPr bwMode="auto">
          <a:xfrm>
            <a:off x="6532497" y="1289659"/>
            <a:ext cx="16764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BA 411</a:t>
            </a:r>
          </a:p>
        </p:txBody>
      </p:sp>
      <p:sp>
        <p:nvSpPr>
          <p:cNvPr id="13" name="Rectangle 5">
            <a:extLst>
              <a:ext uri="{FF2B5EF4-FFF2-40B4-BE49-F238E27FC236}">
                <a16:creationId xmlns:a16="http://schemas.microsoft.com/office/drawing/2014/main" id="{01E9002C-1B2D-A84D-8BA4-A4244C08805F}"/>
              </a:ext>
            </a:extLst>
          </p:cNvPr>
          <p:cNvSpPr>
            <a:spLocks noChangeArrowheads="1"/>
          </p:cNvSpPr>
          <p:nvPr/>
        </p:nvSpPr>
        <p:spPr bwMode="auto">
          <a:xfrm>
            <a:off x="7010400" y="3060700"/>
            <a:ext cx="18288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Education</a:t>
            </a:r>
          </a:p>
          <a:p>
            <a:pPr algn="ctr">
              <a:lnSpc>
                <a:spcPct val="100000"/>
              </a:lnSpc>
              <a:spcBef>
                <a:spcPct val="0"/>
              </a:spcBef>
              <a:defRPr/>
            </a:pPr>
            <a:r>
              <a:rPr lang="en-US" sz="1800" b="1" dirty="0">
                <a:solidFill>
                  <a:schemeClr val="tx1"/>
                </a:solidFill>
                <a:latin typeface="Myriad Pro"/>
              </a:rPr>
              <a:t>Abroad</a:t>
            </a:r>
          </a:p>
        </p:txBody>
      </p:sp>
      <p:sp>
        <p:nvSpPr>
          <p:cNvPr id="11" name="Rectangle 2">
            <a:extLst>
              <a:ext uri="{FF2B5EF4-FFF2-40B4-BE49-F238E27FC236}">
                <a16:creationId xmlns:a16="http://schemas.microsoft.com/office/drawing/2014/main" id="{9D8B89EE-2BF6-0A46-803C-F535B28FD389}"/>
              </a:ext>
            </a:extLst>
          </p:cNvPr>
          <p:cNvSpPr>
            <a:spLocks noChangeArrowheads="1"/>
          </p:cNvSpPr>
          <p:nvPr/>
        </p:nvSpPr>
        <p:spPr bwMode="auto">
          <a:xfrm>
            <a:off x="4055997" y="4724400"/>
            <a:ext cx="25908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Internship</a:t>
            </a:r>
          </a:p>
        </p:txBody>
      </p:sp>
      <p:sp>
        <p:nvSpPr>
          <p:cNvPr id="15" name="Rectangle 7">
            <a:extLst>
              <a:ext uri="{FF2B5EF4-FFF2-40B4-BE49-F238E27FC236}">
                <a16:creationId xmlns:a16="http://schemas.microsoft.com/office/drawing/2014/main" id="{DCA1B554-2E1F-B244-942B-2DA94E921CA7}"/>
              </a:ext>
            </a:extLst>
          </p:cNvPr>
          <p:cNvSpPr>
            <a:spLocks noChangeArrowheads="1"/>
          </p:cNvSpPr>
          <p:nvPr/>
        </p:nvSpPr>
        <p:spPr bwMode="auto">
          <a:xfrm>
            <a:off x="703197" y="3505200"/>
            <a:ext cx="2133600" cy="6858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Minor</a:t>
            </a:r>
          </a:p>
        </p:txBody>
      </p:sp>
      <p:sp>
        <p:nvSpPr>
          <p:cNvPr id="12" name="Rectangle 4">
            <a:extLst>
              <a:ext uri="{FF2B5EF4-FFF2-40B4-BE49-F238E27FC236}">
                <a16:creationId xmlns:a16="http://schemas.microsoft.com/office/drawing/2014/main" id="{9836A70E-0885-BB4F-8BCA-88C83AD152A2}"/>
              </a:ext>
            </a:extLst>
          </p:cNvPr>
          <p:cNvSpPr>
            <a:spLocks noChangeArrowheads="1"/>
          </p:cNvSpPr>
          <p:nvPr/>
        </p:nvSpPr>
        <p:spPr bwMode="auto">
          <a:xfrm>
            <a:off x="703197" y="766743"/>
            <a:ext cx="21336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Two Piece</a:t>
            </a:r>
          </a:p>
          <a:p>
            <a:pPr algn="ctr">
              <a:lnSpc>
                <a:spcPct val="100000"/>
              </a:lnSpc>
              <a:spcBef>
                <a:spcPct val="0"/>
              </a:spcBef>
              <a:defRPr/>
            </a:pPr>
            <a:r>
              <a:rPr lang="en-US" sz="1800" b="1" dirty="0">
                <a:solidFill>
                  <a:schemeClr val="tx1"/>
                </a:solidFill>
                <a:latin typeface="Myriad Pro"/>
              </a:rPr>
              <a:t>Sequence</a:t>
            </a:r>
          </a:p>
        </p:txBody>
      </p:sp>
      <p:sp>
        <p:nvSpPr>
          <p:cNvPr id="2" name="Rectangle 1"/>
          <p:cNvSpPr/>
          <p:nvPr/>
        </p:nvSpPr>
        <p:spPr>
          <a:xfrm>
            <a:off x="990600" y="6053157"/>
            <a:ext cx="5410200" cy="437043"/>
          </a:xfrm>
          <a:prstGeom prst="rect">
            <a:avLst/>
          </a:prstGeom>
        </p:spPr>
        <p:txBody>
          <a:bodyPr wrap="square" anchor="t">
            <a:spAutoFit/>
          </a:bodyPr>
          <a:lstStyle/>
          <a:p>
            <a:r>
              <a:rPr lang="en-US" dirty="0">
                <a:latin typeface="Arial"/>
                <a:cs typeface="Arial"/>
              </a:rPr>
              <a:t>LINK: </a:t>
            </a:r>
            <a:r>
              <a:rPr lang="en-US" dirty="0">
                <a:hlinkClick r:id="rId5"/>
              </a:rPr>
              <a:t>https://bulletins.psu.edu/undergraduate/colleges/smeal-business/management-bs/#suggestedacademicplantext</a:t>
            </a:r>
            <a:endParaRPr lang="en-US" sz="2000" b="1" dirty="0">
              <a:solidFill>
                <a:srgbClr val="FFFF00"/>
              </a:solidFill>
            </a:endParaRPr>
          </a:p>
        </p:txBody>
      </p:sp>
      <p:pic>
        <p:nvPicPr>
          <p:cNvPr id="10" name="Recorded Sound">
            <a:hlinkClick r:id="" action="ppaction://media"/>
            <a:extLst>
              <a:ext uri="{FF2B5EF4-FFF2-40B4-BE49-F238E27FC236}">
                <a16:creationId xmlns:a16="http://schemas.microsoft.com/office/drawing/2014/main" id="{7BD8BBE3-8A6D-5D40-90E0-FE877C22588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0200" y="61976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5064"/>
    </mc:Choice>
    <mc:Fallback xmlns="">
      <p:transition advTm="35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3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6" objId="5"/>
        <p14:stopEvt time="34125" objId="5"/>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973D0-88B1-C348-9989-EA02B3887B98}"/>
              </a:ext>
            </a:extLst>
          </p:cNvPr>
          <p:cNvSpPr>
            <a:spLocks noGrp="1"/>
          </p:cNvSpPr>
          <p:nvPr>
            <p:ph type="title"/>
          </p:nvPr>
        </p:nvSpPr>
        <p:spPr>
          <a:xfrm>
            <a:off x="457200" y="274638"/>
            <a:ext cx="5791200" cy="1143000"/>
          </a:xfrm>
        </p:spPr>
        <p:txBody>
          <a:bodyPr/>
          <a:lstStyle/>
          <a:p>
            <a:r>
              <a:rPr lang="en-US" b="1" dirty="0">
                <a:solidFill>
                  <a:schemeClr val="bg1"/>
                </a:solidFill>
                <a:effectLst>
                  <a:outerShdw blurRad="38100" dist="38100" dir="2700000" algn="tl">
                    <a:srgbClr val="000000">
                      <a:alpha val="43137"/>
                    </a:srgbClr>
                  </a:outerShdw>
                </a:effectLst>
              </a:rPr>
              <a:t>Smeal Minors</a:t>
            </a:r>
            <a:endParaRPr lang="en-US" dirty="0"/>
          </a:p>
        </p:txBody>
      </p:sp>
      <p:sp>
        <p:nvSpPr>
          <p:cNvPr id="3" name="Content Placeholder 2">
            <a:extLst>
              <a:ext uri="{FF2B5EF4-FFF2-40B4-BE49-F238E27FC236}">
                <a16:creationId xmlns:a16="http://schemas.microsoft.com/office/drawing/2014/main" id="{C65AE0D2-F2E2-7C4A-9BA6-8BDE267E86C3}"/>
              </a:ext>
            </a:extLst>
          </p:cNvPr>
          <p:cNvSpPr>
            <a:spLocks noGrp="1"/>
          </p:cNvSpPr>
          <p:nvPr>
            <p:ph idx="1"/>
          </p:nvPr>
        </p:nvSpPr>
        <p:spPr>
          <a:xfrm>
            <a:off x="457200" y="1600201"/>
            <a:ext cx="5943600" cy="3048000"/>
          </a:xfrm>
        </p:spPr>
        <p:txBody>
          <a:bodyPr>
            <a:normAutofit/>
          </a:bodyPr>
          <a:lstStyle/>
          <a:p>
            <a:pPr>
              <a:defRPr/>
            </a:pPr>
            <a:r>
              <a:rPr lang="en-US" sz="2800" dirty="0"/>
              <a:t>Information Systems </a:t>
            </a:r>
            <a:r>
              <a:rPr lang="en-US" sz="2800" dirty="0" err="1"/>
              <a:t>Mgmt</a:t>
            </a:r>
            <a:r>
              <a:rPr lang="en-US" sz="2800" dirty="0"/>
              <a:t> (ISM)</a:t>
            </a:r>
          </a:p>
          <a:p>
            <a:pPr>
              <a:defRPr/>
            </a:pPr>
            <a:r>
              <a:rPr lang="en-US" sz="2800" dirty="0"/>
              <a:t>International Business (IB)</a:t>
            </a:r>
          </a:p>
          <a:p>
            <a:pPr>
              <a:defRPr/>
            </a:pPr>
            <a:r>
              <a:rPr lang="en-US" sz="2800" dirty="0"/>
              <a:t>Supply Chain &amp; Information  Sciences &amp; Technology (SCIST)</a:t>
            </a:r>
          </a:p>
          <a:p>
            <a:pPr>
              <a:defRPr/>
            </a:pPr>
            <a:r>
              <a:rPr lang="en-US" sz="2800" dirty="0"/>
              <a:t>Legal Environment of Business (LEBUS)</a:t>
            </a:r>
          </a:p>
        </p:txBody>
      </p:sp>
      <p:pic>
        <p:nvPicPr>
          <p:cNvPr id="4" name="Picture 6" descr="DSC_1115">
            <a:extLst>
              <a:ext uri="{FF2B5EF4-FFF2-40B4-BE49-F238E27FC236}">
                <a16:creationId xmlns:a16="http://schemas.microsoft.com/office/drawing/2014/main" id="{87D0F173-2566-CE4C-BC3A-B1F0AB05B4DF}"/>
              </a:ext>
            </a:extLst>
          </p:cNvPr>
          <p:cNvPicPr>
            <a:picLocks noChangeAspect="1" noChangeArrowheads="1"/>
          </p:cNvPicPr>
          <p:nvPr/>
        </p:nvPicPr>
        <p:blipFill>
          <a:blip r:embed="rId5" cstate="print"/>
          <a:srcRect/>
          <a:stretch>
            <a:fillRect/>
          </a:stretch>
        </p:blipFill>
        <p:spPr>
          <a:xfrm>
            <a:off x="6553200" y="80890"/>
            <a:ext cx="2482850" cy="3810000"/>
          </a:xfrm>
          <a:prstGeom prst="rect">
            <a:avLst/>
          </a:prstGeom>
          <a:noFill/>
        </p:spPr>
      </p:pic>
      <p:sp>
        <p:nvSpPr>
          <p:cNvPr id="5" name="Text Box 4">
            <a:extLst>
              <a:ext uri="{FF2B5EF4-FFF2-40B4-BE49-F238E27FC236}">
                <a16:creationId xmlns:a16="http://schemas.microsoft.com/office/drawing/2014/main" id="{A423BFFB-D1E2-0842-92D3-BD0FB31D3CFC}"/>
              </a:ext>
            </a:extLst>
          </p:cNvPr>
          <p:cNvSpPr txBox="1">
            <a:spLocks noChangeArrowheads="1"/>
          </p:cNvSpPr>
          <p:nvPr/>
        </p:nvSpPr>
        <p:spPr bwMode="auto">
          <a:xfrm>
            <a:off x="304800" y="4800600"/>
            <a:ext cx="8534400" cy="1292662"/>
          </a:xfrm>
          <a:prstGeom prst="rect">
            <a:avLst/>
          </a:prstGeom>
          <a:noFill/>
          <a:ln w="12700">
            <a:noFill/>
            <a:miter lim="800000"/>
            <a:headEnd type="none" w="sm" len="sm"/>
            <a:tailEnd type="none" w="sm" len="sm"/>
          </a:ln>
          <a:effectLst/>
        </p:spPr>
        <p:txBody>
          <a:bodyPr wrap="square">
            <a:spAutoFit/>
          </a:bodyPr>
          <a:lstStyle/>
          <a:p>
            <a:pPr algn="ctr">
              <a:lnSpc>
                <a:spcPct val="100000"/>
              </a:lnSpc>
              <a:spcBef>
                <a:spcPct val="50000"/>
              </a:spcBef>
              <a:defRPr/>
            </a:pPr>
            <a:r>
              <a:rPr lang="en-US" sz="2400" dirty="0">
                <a:latin typeface="Myriad Pro"/>
              </a:rPr>
              <a:t>See degree requirements for other Smeal approved minors</a:t>
            </a:r>
          </a:p>
          <a:p>
            <a:pPr algn="ctr">
              <a:lnSpc>
                <a:spcPct val="100000"/>
              </a:lnSpc>
              <a:spcBef>
                <a:spcPct val="50000"/>
              </a:spcBef>
              <a:defRPr/>
            </a:pPr>
            <a:r>
              <a:rPr lang="en-US" sz="2400" dirty="0">
                <a:latin typeface="Myriad Pro"/>
              </a:rPr>
              <a:t>LINK: </a:t>
            </a:r>
            <a:r>
              <a:rPr lang="en-US" sz="1800" dirty="0">
                <a:latin typeface="Myriad Pro"/>
                <a:hlinkClick r:id="rId6"/>
              </a:rPr>
              <a:t>https://ugstudents.smeal.psu.edu/academics-advising/degree-requirements/minors</a:t>
            </a:r>
            <a:endParaRPr lang="en-US" sz="1800" dirty="0">
              <a:latin typeface="Myriad Pro"/>
            </a:endParaRPr>
          </a:p>
        </p:txBody>
      </p:sp>
      <p:pic>
        <p:nvPicPr>
          <p:cNvPr id="6" name="Recorded Sound">
            <a:hlinkClick r:id="" action="ppaction://media"/>
            <a:extLst>
              <a:ext uri="{FF2B5EF4-FFF2-40B4-BE49-F238E27FC236}">
                <a16:creationId xmlns:a16="http://schemas.microsoft.com/office/drawing/2014/main" id="{6AF35FC5-EE5A-9246-AE9C-89BD981762F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p:blipFill>
        <p:spPr>
          <a:xfrm>
            <a:off x="304800" y="6153834"/>
            <a:ext cx="493931" cy="493931"/>
          </a:xfrm>
          <a:prstGeom prst="rect">
            <a:avLst/>
          </a:prstGeom>
        </p:spPr>
      </p:pic>
    </p:spTree>
    <p:extLst>
      <p:ext uri="{BB962C8B-B14F-4D97-AF65-F5344CB8AC3E}">
        <p14:creationId xmlns:p14="http://schemas.microsoft.com/office/powerpoint/2010/main" val="212466175"/>
      </p:ext>
    </p:extLst>
  </p:cSld>
  <p:clrMapOvr>
    <a:masterClrMapping/>
  </p:clrMapOvr>
  <mc:AlternateContent xmlns:mc="http://schemas.openxmlformats.org/markup-compatibility/2006" xmlns:p14="http://schemas.microsoft.com/office/powerpoint/2010/main">
    <mc:Choice Requires="p14">
      <p:transition p14:dur="0" advTm="47018"/>
    </mc:Choice>
    <mc:Fallback xmlns="">
      <p:transition advTm="47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27" objId="7"/>
        <p14:stopEvt time="46041" objId="7"/>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2E07D-97DF-5C49-8DE4-B69DD40078A2}"/>
              </a:ext>
            </a:extLst>
          </p:cNvPr>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rPr>
              <a:t>Smeal College Policy</a:t>
            </a:r>
            <a:endParaRPr lang="en-US" dirty="0"/>
          </a:p>
        </p:txBody>
      </p:sp>
      <p:sp>
        <p:nvSpPr>
          <p:cNvPr id="3" name="Content Placeholder 2">
            <a:extLst>
              <a:ext uri="{FF2B5EF4-FFF2-40B4-BE49-F238E27FC236}">
                <a16:creationId xmlns:a16="http://schemas.microsoft.com/office/drawing/2014/main" id="{5C866778-7EDB-784D-AA95-DB0EA03C374C}"/>
              </a:ext>
            </a:extLst>
          </p:cNvPr>
          <p:cNvSpPr>
            <a:spLocks noGrp="1"/>
          </p:cNvSpPr>
          <p:nvPr>
            <p:ph idx="1"/>
          </p:nvPr>
        </p:nvSpPr>
        <p:spPr>
          <a:xfrm>
            <a:off x="457200" y="1417638"/>
            <a:ext cx="8229600" cy="4525963"/>
          </a:xfrm>
        </p:spPr>
        <p:txBody>
          <a:bodyPr>
            <a:noAutofit/>
          </a:bodyPr>
          <a:lstStyle/>
          <a:p>
            <a:pPr marL="0" indent="0">
              <a:buNone/>
              <a:defRPr/>
            </a:pPr>
            <a:r>
              <a:rPr lang="en-US" sz="2400" dirty="0"/>
              <a:t>Please note that pursuant to AACSB accreditation standards, the Smeal College requires that all upper division courses within the departments sponsoring the major be completed in residence at University Park under the instruction of Smeal College faculty.</a:t>
            </a:r>
          </a:p>
          <a:p>
            <a:pPr marL="0" indent="0">
              <a:buNone/>
              <a:defRPr/>
            </a:pPr>
            <a:r>
              <a:rPr lang="en-US" sz="2400" dirty="0"/>
              <a:t>For example, students in the Management major must complete in residence with Smeal College faculty all 300 level and above Management courses.</a:t>
            </a:r>
          </a:p>
          <a:p>
            <a:pPr marL="0" indent="0">
              <a:buNone/>
              <a:defRPr/>
            </a:pPr>
            <a:r>
              <a:rPr lang="en-US" sz="2400" dirty="0"/>
              <a:t>Petitions for hardship exceptions from this policy may be made to the Smeal College of Business Associate Dean for Undergraduate Education.</a:t>
            </a:r>
          </a:p>
        </p:txBody>
      </p:sp>
      <p:pic>
        <p:nvPicPr>
          <p:cNvPr id="6" name="Recorded Sound">
            <a:hlinkClick r:id="" action="ppaction://media"/>
            <a:extLst>
              <a:ext uri="{FF2B5EF4-FFF2-40B4-BE49-F238E27FC236}">
                <a16:creationId xmlns:a16="http://schemas.microsoft.com/office/drawing/2014/main" id="{9D31833A-8F23-E14B-8B47-0551C3E0347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197600"/>
            <a:ext cx="406400" cy="406400"/>
          </a:xfrm>
          <a:prstGeom prst="rect">
            <a:avLst/>
          </a:prstGeom>
        </p:spPr>
      </p:pic>
    </p:spTree>
    <p:extLst>
      <p:ext uri="{BB962C8B-B14F-4D97-AF65-F5344CB8AC3E}">
        <p14:creationId xmlns:p14="http://schemas.microsoft.com/office/powerpoint/2010/main" val="3317080152"/>
      </p:ext>
    </p:extLst>
  </p:cSld>
  <p:clrMapOvr>
    <a:masterClrMapping/>
  </p:clrMapOvr>
  <mc:AlternateContent xmlns:mc="http://schemas.openxmlformats.org/markup-compatibility/2006" xmlns:p14="http://schemas.microsoft.com/office/powerpoint/2010/main">
    <mc:Choice Requires="p14">
      <p:transition p14:dur="0" advTm="50584"/>
    </mc:Choice>
    <mc:Fallback xmlns="">
      <p:transition advTm="50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9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2" objId="5"/>
        <p14:stopEvt time="50544" objId="5"/>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BE7583-7B68-90ED-34E9-2B6341B2E7A0}"/>
              </a:ext>
            </a:extLst>
          </p:cNvPr>
          <p:cNvSpPr>
            <a:spLocks noGrp="1"/>
          </p:cNvSpPr>
          <p:nvPr>
            <p:ph idx="1"/>
          </p:nvPr>
        </p:nvSpPr>
        <p:spPr>
          <a:xfrm>
            <a:off x="301558" y="530158"/>
            <a:ext cx="8550612" cy="5596005"/>
          </a:xfrm>
        </p:spPr>
        <p:txBody>
          <a:bodyPr vert="horz" lIns="91440" tIns="45720" rIns="91440" bIns="45720" rtlCol="0" anchor="t">
            <a:normAutofit/>
          </a:bodyPr>
          <a:lstStyle/>
          <a:p>
            <a:pPr marL="0" indent="0">
              <a:spcBef>
                <a:spcPts val="0"/>
              </a:spcBef>
              <a:buNone/>
            </a:pPr>
            <a:r>
              <a:rPr lang="en-US" sz="2800" b="1" dirty="0">
                <a:solidFill>
                  <a:schemeClr val="bg1"/>
                </a:solidFill>
                <a:latin typeface="Aptos"/>
              </a:rPr>
              <a:t>  Request for Third Repeat of a Smeal Major Course</a:t>
            </a:r>
            <a:endParaRPr lang="en-US" sz="2800" dirty="0">
              <a:solidFill>
                <a:schemeClr val="bg1"/>
              </a:solidFill>
              <a:latin typeface="Aptos"/>
            </a:endParaRPr>
          </a:p>
          <a:p>
            <a:pPr>
              <a:spcBef>
                <a:spcPts val="0"/>
              </a:spcBef>
            </a:pPr>
            <a:endParaRPr lang="en-US" sz="1800" dirty="0">
              <a:solidFill>
                <a:schemeClr val="bg1"/>
              </a:solidFill>
              <a:latin typeface="Aptos"/>
            </a:endParaRPr>
          </a:p>
          <a:p>
            <a:pPr>
              <a:spcBef>
                <a:spcPts val="0"/>
              </a:spcBef>
            </a:pPr>
            <a:endParaRPr lang="en-US" sz="1800" dirty="0">
              <a:solidFill>
                <a:schemeClr val="bg1"/>
              </a:solidFill>
              <a:latin typeface="Aptos"/>
            </a:endParaRPr>
          </a:p>
          <a:p>
            <a:pPr>
              <a:spcBef>
                <a:spcPts val="0"/>
              </a:spcBef>
              <a:buFont typeface="Arial,Sans-Serif"/>
            </a:pPr>
            <a:r>
              <a:rPr lang="en-US" sz="1800" dirty="0">
                <a:solidFill>
                  <a:schemeClr val="bg1"/>
                </a:solidFill>
                <a:latin typeface="Aptos"/>
              </a:rPr>
              <a:t>Request for third repeats of Major Field courses and other Smeal-taught Junior level required courses are </a:t>
            </a:r>
            <a:r>
              <a:rPr lang="en-US" sz="1800" i="1" u="sng" dirty="0">
                <a:solidFill>
                  <a:schemeClr val="bg1"/>
                </a:solidFill>
                <a:latin typeface="Aptos"/>
              </a:rPr>
              <a:t>not guaranteed</a:t>
            </a:r>
            <a:r>
              <a:rPr lang="en-US" sz="1800" dirty="0">
                <a:solidFill>
                  <a:schemeClr val="bg1"/>
                </a:solidFill>
                <a:latin typeface="Aptos"/>
              </a:rPr>
              <a:t>.</a:t>
            </a:r>
          </a:p>
          <a:p>
            <a:pPr>
              <a:spcBef>
                <a:spcPts val="0"/>
              </a:spcBef>
              <a:buFont typeface="Arial,Sans-Serif"/>
            </a:pPr>
            <a:endParaRPr lang="en-US" sz="1800" dirty="0">
              <a:solidFill>
                <a:schemeClr val="bg1"/>
              </a:solidFill>
              <a:latin typeface="Aptos"/>
            </a:endParaRPr>
          </a:p>
          <a:p>
            <a:pPr>
              <a:spcBef>
                <a:spcPts val="0"/>
              </a:spcBef>
              <a:buFont typeface="Arial,Sans-Serif"/>
            </a:pPr>
            <a:r>
              <a:rPr lang="en-US" sz="1800" dirty="0">
                <a:solidFill>
                  <a:schemeClr val="bg1"/>
                </a:solidFill>
                <a:latin typeface="Aptos"/>
              </a:rPr>
              <a:t>Please keep this in mind when scheduling courses and avoid overloading your schedule with major courses and Smeal requirements. Drop/Add week allows for dropping a course with no penalty or Late Drop (LD) notation on your Academic Requirements report and your transcript. </a:t>
            </a:r>
          </a:p>
          <a:p>
            <a:pPr>
              <a:spcBef>
                <a:spcPts val="0"/>
              </a:spcBef>
              <a:buFont typeface="Arial,Sans-Serif"/>
            </a:pPr>
            <a:endParaRPr lang="en-US" sz="1800" dirty="0">
              <a:solidFill>
                <a:schemeClr val="bg1"/>
              </a:solidFill>
              <a:latin typeface="Aptos"/>
            </a:endParaRPr>
          </a:p>
          <a:p>
            <a:pPr>
              <a:spcBef>
                <a:spcPts val="0"/>
              </a:spcBef>
              <a:buFont typeface="Arial,Sans-Serif"/>
            </a:pPr>
            <a:r>
              <a:rPr lang="en-US" sz="1800" dirty="0">
                <a:solidFill>
                  <a:schemeClr val="bg1"/>
                </a:solidFill>
                <a:latin typeface="Aptos"/>
              </a:rPr>
              <a:t>You should consult with your adviser before making any decision about late dropping courses.</a:t>
            </a:r>
          </a:p>
          <a:p>
            <a:pPr>
              <a:spcBef>
                <a:spcPts val="0"/>
              </a:spcBef>
            </a:pPr>
            <a:endParaRPr lang="en-US" sz="1800" dirty="0">
              <a:solidFill>
                <a:schemeClr val="bg1"/>
              </a:solidFill>
              <a:latin typeface="Aptos"/>
            </a:endParaRPr>
          </a:p>
          <a:p>
            <a:pPr>
              <a:spcBef>
                <a:spcPts val="0"/>
              </a:spcBef>
            </a:pPr>
            <a:r>
              <a:rPr lang="en-US" sz="1800" dirty="0">
                <a:solidFill>
                  <a:schemeClr val="bg1"/>
                </a:solidFill>
                <a:latin typeface="Aptos"/>
              </a:rPr>
              <a:t>Example: FIN 406, if Late Dropped once, earned a grade of D or F the second time, </a:t>
            </a:r>
            <a:r>
              <a:rPr lang="en-US" sz="1800" i="1" u="sng" dirty="0">
                <a:solidFill>
                  <a:schemeClr val="bg1"/>
                </a:solidFill>
                <a:latin typeface="Aptos"/>
              </a:rPr>
              <a:t>may not be approved </a:t>
            </a:r>
            <a:r>
              <a:rPr lang="en-US" sz="1800" dirty="0">
                <a:solidFill>
                  <a:schemeClr val="bg1"/>
                </a:solidFill>
                <a:latin typeface="Aptos"/>
              </a:rPr>
              <a:t>for a 3rd attempt. </a:t>
            </a:r>
          </a:p>
          <a:p>
            <a:pPr marL="0" indent="0">
              <a:spcBef>
                <a:spcPts val="0"/>
              </a:spcBef>
              <a:buNone/>
            </a:pPr>
            <a:br>
              <a:rPr lang="en-US" sz="2400" dirty="0">
                <a:solidFill>
                  <a:srgbClr val="000000"/>
                </a:solidFill>
                <a:latin typeface="Aptos"/>
              </a:rPr>
            </a:br>
            <a:endParaRPr lang="en-US" sz="2400" dirty="0">
              <a:solidFill>
                <a:srgbClr val="000000"/>
              </a:solidFill>
              <a:latin typeface="Aptos"/>
            </a:endParaRPr>
          </a:p>
        </p:txBody>
      </p:sp>
      <p:pic>
        <p:nvPicPr>
          <p:cNvPr id="5" name="Video 4">
            <a:hlinkClick r:id="" action="ppaction://media"/>
            <a:extLst>
              <a:ext uri="{FF2B5EF4-FFF2-40B4-BE49-F238E27FC236}">
                <a16:creationId xmlns:a16="http://schemas.microsoft.com/office/drawing/2014/main" id="{C6DA576B-CAC8-A96E-1248-B3137F8F5C34}"/>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9753600" y="4800600"/>
            <a:ext cx="2057400" cy="2057400"/>
          </a:xfrm>
          <a:prstGeom prst="ellipse">
            <a:avLst/>
          </a:prstGeom>
        </p:spPr>
      </p:pic>
      <p:pic>
        <p:nvPicPr>
          <p:cNvPr id="2" name="Picture 1">
            <a:extLst>
              <a:ext uri="{FF2B5EF4-FFF2-40B4-BE49-F238E27FC236}">
                <a16:creationId xmlns:a16="http://schemas.microsoft.com/office/drawing/2014/main" id="{CA16D5AB-95A2-5450-6E5A-E7BE0EA52698}"/>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400" y="6235700"/>
            <a:ext cx="406400" cy="431800"/>
          </a:xfrm>
          <a:prstGeom prst="rect">
            <a:avLst/>
          </a:prstGeom>
        </p:spPr>
      </p:pic>
      <p:sp>
        <p:nvSpPr>
          <p:cNvPr id="4" name="Title 3">
            <a:extLst>
              <a:ext uri="{FF2B5EF4-FFF2-40B4-BE49-F238E27FC236}">
                <a16:creationId xmlns:a16="http://schemas.microsoft.com/office/drawing/2014/main" id="{4F44B189-3A72-362A-EB83-D74A481FB213}"/>
              </a:ext>
            </a:extLst>
          </p:cNvPr>
          <p:cNvSpPr>
            <a:spLocks noGrp="1"/>
          </p:cNvSpPr>
          <p:nvPr>
            <p:ph type="title"/>
          </p:nvPr>
        </p:nvSpPr>
        <p:spPr>
          <a:xfrm>
            <a:off x="457200" y="-1143000"/>
            <a:ext cx="8229600" cy="1143000"/>
          </a:xfrm>
        </p:spPr>
        <p:txBody>
          <a:bodyPr vert="horz" lIns="91440" tIns="45720" rIns="91440" bIns="45720" rtlCol="0" anchor="b">
            <a:normAutofit fontScale="90000"/>
          </a:bodyPr>
          <a:lstStyle/>
          <a:p>
            <a:r>
              <a:rPr lang="en-US" sz="4400" b="1" dirty="0">
                <a:solidFill>
                  <a:schemeClr val="bg1"/>
                </a:solidFill>
                <a:latin typeface="Aptos"/>
              </a:rPr>
              <a:t> Request for Third Repeat of a Smeal Major Course</a:t>
            </a:r>
            <a:endParaRPr lang="en-US" dirty="0"/>
          </a:p>
        </p:txBody>
      </p:sp>
    </p:spTree>
    <p:extLst>
      <p:ext uri="{BB962C8B-B14F-4D97-AF65-F5344CB8AC3E}">
        <p14:creationId xmlns:p14="http://schemas.microsoft.com/office/powerpoint/2010/main" val="1529244714"/>
      </p:ext>
    </p:extLst>
  </p:cSld>
  <p:clrMapOvr>
    <a:masterClrMapping/>
  </p:clrMapOvr>
  <mc:AlternateContent xmlns:mc="http://schemas.openxmlformats.org/markup-compatibility/2006" xmlns:p14="http://schemas.microsoft.com/office/powerpoint/2010/main">
    <mc:Choice Requires="p14">
      <p:transition spd="slow" p14:dur="2000" advTm="35410"/>
    </mc:Choice>
    <mc:Fallback xmlns="">
      <p:transition spd="slow" advTm="35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Smeal Master">
  <a:themeElements>
    <a:clrScheme name="Custom 2">
      <a:dk1>
        <a:srgbClr val="FFFCFC"/>
      </a:dk1>
      <a:lt1>
        <a:sysClr val="window" lastClr="FFFFFF"/>
      </a:lt1>
      <a:dk2>
        <a:srgbClr val="1F497D"/>
      </a:dk2>
      <a:lt2>
        <a:srgbClr val="FFFCFC"/>
      </a:lt2>
      <a:accent1>
        <a:srgbClr val="4F81BD"/>
      </a:accent1>
      <a:accent2>
        <a:srgbClr val="C0504D"/>
      </a:accent2>
      <a:accent3>
        <a:srgbClr val="9BBB59"/>
      </a:accent3>
      <a:accent4>
        <a:srgbClr val="8064A2"/>
      </a:accent4>
      <a:accent5>
        <a:srgbClr val="4BACC6"/>
      </a:accent5>
      <a:accent6>
        <a:srgbClr val="F79646"/>
      </a:accent6>
      <a:hlink>
        <a:srgbClr val="B6FFFB"/>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8E53513A328D409F55B8FAAF09E099" ma:contentTypeVersion="20" ma:contentTypeDescription="Create a new document." ma:contentTypeScope="" ma:versionID="2d45ef1827f86ebac805f07b2747ecce">
  <xsd:schema xmlns:xsd="http://www.w3.org/2001/XMLSchema" xmlns:xs="http://www.w3.org/2001/XMLSchema" xmlns:p="http://schemas.microsoft.com/office/2006/metadata/properties" xmlns:ns2="df25bc01-2018-42a2-8cf0-91d8fe7cddea" xmlns:ns3="b976cd16-1b43-4e42-83b0-1309c2c7e012" xmlns:ns4="http://schemas.microsoft.com/sharepoint/v4" targetNamespace="http://schemas.microsoft.com/office/2006/metadata/properties" ma:root="true" ma:fieldsID="419b38603fceacb477bf043b8527cca9" ns2:_="" ns3:_="" ns4:_="">
    <xsd:import namespace="df25bc01-2018-42a2-8cf0-91d8fe7cddea"/>
    <xsd:import namespace="b976cd16-1b43-4e42-83b0-1309c2c7e012"/>
    <xsd:import namespace="http://schemas.microsoft.com/sharepoint/v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4:IconOverlay" minOccurs="0"/>
                <xsd:element ref="ns3:lcf76f155ced4ddcb4097134ff3c332f" minOccurs="0"/>
                <xsd:element ref="ns2:TaxCatchAll" minOccurs="0"/>
                <xsd:element ref="ns3:MediaServiceObjectDetectorVersion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25bc01-2018-42a2-8cf0-91d8fe7cdde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11f927c-5cb6-4d2b-98b0-647444358964}" ma:internalName="TaxCatchAll" ma:showField="CatchAllData" ma:web="df25bc01-2018-42a2-8cf0-91d8fe7cdde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976cd16-1b43-4e42-83b0-1309c2c7e01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8b28469-8996-4088-bd89-44d87d6385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Location" ma:index="25" nillable="true" ma:displayName="Location" ma:indexed="true" ma:internalName="MediaServiceLocation"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TaxCatchAll xmlns="df25bc01-2018-42a2-8cf0-91d8fe7cddea" xsi:nil="true"/>
    <lcf76f155ced4ddcb4097134ff3c332f xmlns="b976cd16-1b43-4e42-83b0-1309c2c7e01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4666CE-53DF-4DE6-87A5-7BD259982B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25bc01-2018-42a2-8cf0-91d8fe7cddea"/>
    <ds:schemaRef ds:uri="b976cd16-1b43-4e42-83b0-1309c2c7e012"/>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209B20F-F848-429E-B192-7C88A39021DD}">
  <ds:schemaRefs>
    <ds:schemaRef ds:uri="http://schemas.microsoft.com/office/2006/metadata/properties"/>
    <ds:schemaRef ds:uri="http://schemas.microsoft.com/office/infopath/2007/PartnerControls"/>
    <ds:schemaRef ds:uri="http://schemas.microsoft.com/sharepoint/v4"/>
    <ds:schemaRef ds:uri="df25bc01-2018-42a2-8cf0-91d8fe7cddea"/>
    <ds:schemaRef ds:uri="b976cd16-1b43-4e42-83b0-1309c2c7e012"/>
  </ds:schemaRefs>
</ds:datastoreItem>
</file>

<file path=customXml/itemProps3.xml><?xml version="1.0" encoding="utf-8"?>
<ds:datastoreItem xmlns:ds="http://schemas.openxmlformats.org/officeDocument/2006/customXml" ds:itemID="{6B7E33F5-44EC-4909-A3C0-EF908F5FA4AA}">
  <ds:schemaRefs>
    <ds:schemaRef ds:uri="http://schemas.microsoft.com/sharepoint/v3/contenttype/forms"/>
  </ds:schemaRefs>
</ds:datastoreItem>
</file>

<file path=docMetadata/LabelInfo.xml><?xml version="1.0" encoding="utf-8"?>
<clbl:labelList xmlns:clbl="http://schemas.microsoft.com/office/2020/mipLabelMetadata">
  <clbl:label id="{7cf48d45-3ddb-4389-a9c1-c115526eb52e}" enabled="0" method="" siteId="{7cf48d45-3ddb-4389-a9c1-c115526eb52e}" removed="1"/>
</clbl:labelList>
</file>

<file path=docProps/app.xml><?xml version="1.0" encoding="utf-8"?>
<Properties xmlns="http://schemas.openxmlformats.org/officeDocument/2006/extended-properties" xmlns:vt="http://schemas.openxmlformats.org/officeDocument/2006/docPropsVTypes">
  <Template/>
  <TotalTime>9435</TotalTime>
  <Words>2379</Words>
  <Application>Microsoft Macintosh PowerPoint</Application>
  <PresentationFormat>On-screen Show (4:3)</PresentationFormat>
  <Paragraphs>247</Paragraphs>
  <Slides>19</Slides>
  <Notes>19</Notes>
  <HiddenSlides>0</HiddenSlides>
  <MMClips>19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굴림</vt:lpstr>
      <vt:lpstr>Aptos</vt:lpstr>
      <vt:lpstr>Arial</vt:lpstr>
      <vt:lpstr>Arial,Sans-Serif</vt:lpstr>
      <vt:lpstr>Myriad Pro</vt:lpstr>
      <vt:lpstr>Smeal Master</vt:lpstr>
      <vt:lpstr>The Smeal College of Business</vt:lpstr>
      <vt:lpstr>Smeal Undergraduate Education</vt:lpstr>
      <vt:lpstr>Scheduling Presentation Management</vt:lpstr>
      <vt:lpstr>Recommended MGMT Schedule</vt:lpstr>
      <vt:lpstr>What To Do If a Course Is Full</vt:lpstr>
      <vt:lpstr>MGMT</vt:lpstr>
      <vt:lpstr>Smeal Minors</vt:lpstr>
      <vt:lpstr>Smeal College Policy</vt:lpstr>
      <vt:lpstr> Request for Third Repeat of a Smeal Major Course</vt:lpstr>
      <vt:lpstr>General Education</vt:lpstr>
      <vt:lpstr>New Academic Report on LionPath</vt:lpstr>
      <vt:lpstr>AT UP is here to help YOU! (Assistance in Transition to University Park)</vt:lpstr>
      <vt:lpstr>Things to do now that you are in Smeal (new to UP campus or from DUS)</vt:lpstr>
      <vt:lpstr>Student  Organizations</vt:lpstr>
      <vt:lpstr>Make the Most of Your Time</vt:lpstr>
      <vt:lpstr>Igniting Careers</vt:lpstr>
      <vt:lpstr>Education Abroad</vt:lpstr>
      <vt:lpstr>Connect With Us</vt:lpstr>
      <vt:lpstr>Presentation Links</vt:lpstr>
    </vt:vector>
  </TitlesOfParts>
  <Company>Penn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Smeal College RIIT Group</dc:creator>
  <cp:lastModifiedBy>Saldan, Francesca</cp:lastModifiedBy>
  <cp:revision>363</cp:revision>
  <cp:lastPrinted>2018-12-21T18:59:57Z</cp:lastPrinted>
  <dcterms:created xsi:type="dcterms:W3CDTF">2005-12-09T16:58:48Z</dcterms:created>
  <dcterms:modified xsi:type="dcterms:W3CDTF">2025-03-06T15:56:22Z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0x010100608E53513A328D409F55B8FAAF09E099</vt:lpwstr>
  </property>
</Properties>
</file>