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3"/>
  </p:notesMasterIdLst>
  <p:handoutMasterIdLst>
    <p:handoutMasterId r:id="rId24"/>
  </p:handoutMasterIdLst>
  <p:sldIdLst>
    <p:sldId id="256" r:id="rId5"/>
    <p:sldId id="346" r:id="rId6"/>
    <p:sldId id="365" r:id="rId7"/>
    <p:sldId id="348" r:id="rId8"/>
    <p:sldId id="345" r:id="rId9"/>
    <p:sldId id="327" r:id="rId10"/>
    <p:sldId id="351" r:id="rId11"/>
    <p:sldId id="352" r:id="rId12"/>
    <p:sldId id="366" r:id="rId13"/>
    <p:sldId id="354" r:id="rId14"/>
    <p:sldId id="364" r:id="rId15"/>
    <p:sldId id="355" r:id="rId16"/>
    <p:sldId id="356" r:id="rId17"/>
    <p:sldId id="357" r:id="rId18"/>
    <p:sldId id="358" r:id="rId19"/>
    <p:sldId id="359" r:id="rId20"/>
    <p:sldId id="360" r:id="rId21"/>
    <p:sldId id="318" r:id="rId22"/>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34" autoAdjust="0"/>
    <p:restoredTop sz="84082" autoAdjust="0"/>
  </p:normalViewPr>
  <p:slideViewPr>
    <p:cSldViewPr>
      <p:cViewPr varScale="1">
        <p:scale>
          <a:sx n="62" d="100"/>
          <a:sy n="62" d="100"/>
        </p:scale>
        <p:origin x="1665" y="45"/>
      </p:cViewPr>
      <p:guideLst>
        <p:guide orient="horz" pos="4032"/>
        <p:guide pos="2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Bixler" userId="383e235c5528b002" providerId="LiveId" clId="{A45FC858-9985-402D-8176-66CF41542FE3}"/>
    <pc:docChg chg="undo custSel modSld">
      <pc:chgData name="Brett Bixler" userId="383e235c5528b002" providerId="LiveId" clId="{A45FC858-9985-402D-8176-66CF41542FE3}" dt="2024-02-20T17:04:14.974" v="6" actId="1038"/>
      <pc:docMkLst>
        <pc:docMk/>
      </pc:docMkLst>
      <pc:sldChg chg="modSp mod">
        <pc:chgData name="Brett Bixler" userId="383e235c5528b002" providerId="LiveId" clId="{A45FC858-9985-402D-8176-66CF41542FE3}" dt="2024-02-20T17:04:14.974" v="6" actId="1038"/>
        <pc:sldMkLst>
          <pc:docMk/>
          <pc:sldMk cId="0" sldId="256"/>
        </pc:sldMkLst>
        <pc:picChg chg="mod">
          <ac:chgData name="Brett Bixler" userId="383e235c5528b002" providerId="LiveId" clId="{A45FC858-9985-402D-8176-66CF41542FE3}" dt="2024-02-20T17:04:14.974" v="6" actId="1038"/>
          <ac:picMkLst>
            <pc:docMk/>
            <pc:sldMk cId="0" sldId="256"/>
            <ac:picMk id="4" creationId="{9BE87E1A-0ED9-3B46-B87A-30FE685FE5D9}"/>
          </ac:picMkLst>
        </pc:picChg>
      </pc:sldChg>
      <pc:sldChg chg="modSp mod">
        <pc:chgData name="Brett Bixler" userId="383e235c5528b002" providerId="LiveId" clId="{A45FC858-9985-402D-8176-66CF41542FE3}" dt="2024-02-20T17:04:04.729" v="4" actId="1038"/>
        <pc:sldMkLst>
          <pc:docMk/>
          <pc:sldMk cId="1070857059" sldId="346"/>
        </pc:sldMkLst>
        <pc:picChg chg="mod">
          <ac:chgData name="Brett Bixler" userId="383e235c5528b002" providerId="LiveId" clId="{A45FC858-9985-402D-8176-66CF41542FE3}" dt="2024-02-20T17:04:04.729" v="4" actId="1038"/>
          <ac:picMkLst>
            <pc:docMk/>
            <pc:sldMk cId="1070857059" sldId="346"/>
            <ac:picMk id="6" creationId="{A389BED2-820A-9B4A-8A9D-354C480B62D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2/20/2024</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Management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r>
            <a:r>
              <a:rPr lang="en-US" sz="1200" kern="1200">
                <a:solidFill>
                  <a:schemeClr val="tx1"/>
                </a:solidFill>
                <a:effectLst/>
                <a:latin typeface="Arial" charset="0"/>
                <a:ea typeface="+mn-ea"/>
                <a:cs typeface="+mn-cs"/>
              </a:rPr>
              <a:t>at  AT </a:t>
            </a:r>
            <a:r>
              <a:rPr lang="en-US" sz="1200" kern="1200" dirty="0">
                <a:solidFill>
                  <a:schemeClr val="tx1"/>
                </a:solidFill>
                <a:effectLst/>
                <a:latin typeface="Arial" charset="0"/>
                <a:ea typeface="+mn-ea"/>
                <a:cs typeface="+mn-cs"/>
              </a:rPr>
              <a:t>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18</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Management curriculum for students scheduling in the Fall 2024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MGMT 326 or a MGMT 300 or 400 Level course and an additional MGMT 300 or 400 Level course.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Management.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Management major must complete in residence with Smeal College faculty all 300 level and above Management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 Natural Sciences, GA Art, GH Humanities, GS Social and Behavioral Sciences, and GHW Health and Wellness.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advisor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three credits at a United States culture, also known as US culture, and three credits of an international culture, also known as IL Culture.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Often you may fulfill a US or IL cultures requirement, while also fulfilling a general education requirement in the Arts, Humanities or the Social and Behavioral Sciences.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courses are identified on the schedule of courses by AUS or IL after the course description.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also requires 2 inter-domain or integrative studies courses, to be taken while fulfilling the general education requirements.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 sure that you have scheduled a total of six credits in inter-domain coursework.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may also schedule courses such as World Language if you have not yet reached the third level, CAS 100 Public Speaking, or English 202D Business Writing, in order to complete your Smeal General Education requirement.</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564708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gstudents.smeal.psu.edu/student-organizations" TargetMode="External"/><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global.psu.edu/" TargetMode="External"/><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actuarial-science-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8.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management-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management-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9BE87E1A-0ED9-3B46-B87A-30FE685FE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600" y="60960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112"/>
    </mc:Choice>
    <mc:Fallback xmlns="">
      <p:transition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0" objId="2"/>
        <p14:stopEvt time="858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838"/>
    </mc:Choice>
    <mc:Fallback xmlns="">
      <p:transition advTm="2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7"/>
        <p14:stopEvt time="23958"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850"/>
    </mc:Choice>
    <mc:Fallback xmlns="">
      <p:transition advTm="3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5"/>
        <p14:stopEvt time="29725"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2455"/>
    </mc:Choice>
    <mc:Fallback xmlns="">
      <p:transition advTm="5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3" objId="5"/>
        <p14:stopEvt time="52455"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207"/>
    </mc:Choice>
    <mc:Fallback xmlns="">
      <p:transition advTm="1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 objId="7"/>
        <p14:stopEvt time="14207"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6719"/>
    </mc:Choice>
    <mc:Fallback xmlns="">
      <p:transition advTm="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5"/>
        <p14:stopEvt time="6719"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500"/>
    </mc:Choice>
    <mc:Fallback xmlns="">
      <p:transition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9" objId="6"/>
        <p14:stopEvt time="6052"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268"/>
    </mc:Choice>
    <mc:Fallback xmlns="">
      <p:transition advTm="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 objId="7"/>
        <p14:stopEvt time="7268" objId="7"/>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600"/>
    </mc:Choice>
    <mc:Fallback xmlns="">
      <p:transition advTm="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 objId="6"/>
        <p14:stopEvt time="6600"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eaLnBrk="1" hangingPunct="1">
              <a:lnSpc>
                <a:spcPct val="80000"/>
              </a:lnSpc>
              <a:spcBef>
                <a:spcPct val="10000"/>
              </a:spcBef>
              <a:buFontTx/>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https://bulletins.psu.edu/undergraduate/colleges/smeal-business/actuarial-science-bs/#suggestedacademicplantext</a:t>
            </a:r>
            <a:endParaRPr lang="en-US" sz="1400" b="1" dirty="0">
              <a:solidFill>
                <a:srgbClr val="FFFF00"/>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eaLnBrk="1" hangingPunct="1">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eaLnBrk="1" hangingPunct="1">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a:t>
            </a:r>
            <a:r>
              <a:rPr lang="en-US" sz="1400">
                <a:hlinkClick r:id="rId8"/>
              </a:rPr>
              <a:t>/foreign-language-policy</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eaLnBrk="1" hangingPunct="1">
              <a:lnSpc>
                <a:spcPct val="80000"/>
              </a:lnSpc>
              <a:spcBef>
                <a:spcPct val="10000"/>
              </a:spcBef>
              <a:buFontTx/>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latin typeface="Myriad Pro"/>
                <a:hlinkClick r:id="rId13"/>
              </a:rPr>
              <a:t>https://ugstudents.smeal.psu.edu/student-organizations</a:t>
            </a:r>
            <a:endParaRPr lang="en-US" sz="1400" dirty="0">
              <a:solidFill>
                <a:schemeClr val="bg2"/>
              </a:solidFill>
              <a:latin typeface="Myriad Pro"/>
            </a:endParaRPr>
          </a:p>
          <a:p>
            <a:pPr marL="0" indent="0">
              <a:lnSpc>
                <a:spcPct val="80000"/>
              </a:lnSpc>
              <a:spcBef>
                <a:spcPct val="10000"/>
              </a:spcBef>
              <a:buNone/>
            </a:pPr>
            <a:endParaRPr lang="en-US" sz="1400" dirty="0">
              <a:solidFill>
                <a:schemeClr val="bg2"/>
              </a:solidFill>
            </a:endParaRPr>
          </a:p>
          <a:p>
            <a:pPr marL="0" indent="0">
              <a:lnSpc>
                <a:spcPct val="80000"/>
              </a:lnSpc>
              <a:spcBef>
                <a:spcPct val="10000"/>
              </a:spcBef>
              <a:buNone/>
            </a:pPr>
            <a:r>
              <a:rPr lang="en-US" sz="1400" b="1" dirty="0">
                <a:solidFill>
                  <a:schemeClr val="bg2"/>
                </a:solidFill>
                <a:latin typeface="Myriad Pro"/>
              </a:rPr>
              <a:t>Waitlist Information Link:</a:t>
            </a:r>
          </a:p>
          <a:p>
            <a:pPr>
              <a:lnSpc>
                <a:spcPct val="80000"/>
              </a:lnSpc>
              <a:spcBef>
                <a:spcPct val="10000"/>
              </a:spcBef>
            </a:pPr>
            <a:r>
              <a:rPr lang="en-US" sz="1400" dirty="0">
                <a:solidFill>
                  <a:schemeClr val="bg2"/>
                </a:solidFill>
                <a:latin typeface="Myriad Pro"/>
                <a:hlinkClick r:id="rId14"/>
              </a:rPr>
              <a:t>https://advising.psu.edu/scheduling-course-full</a:t>
            </a:r>
            <a:endParaRPr lang="en-US" sz="1400" dirty="0">
              <a:solidFill>
                <a:schemeClr val="bg2"/>
              </a:solidFill>
              <a:latin typeface="Myriad Pro"/>
            </a:endParaRPr>
          </a:p>
          <a:p>
            <a:pPr>
              <a:lnSpc>
                <a:spcPct val="80000"/>
              </a:lnSpc>
              <a:spcBef>
                <a:spcPct val="10000"/>
              </a:spcBef>
            </a:pP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508"/>
    </mc:Choice>
    <mc:Fallback xmlns="">
      <p:transition advTm="2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1882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800" y="6096000"/>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30226"/>
    </mc:Choice>
    <mc:Fallback xmlns="">
      <p:transition advTm="3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 objId="6"/>
        <p14:stopEvt time="28114"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Management</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a:xfrm>
            <a:off x="1371600" y="3810000"/>
            <a:ext cx="6400800" cy="1752600"/>
          </a:xfrm>
        </p:spPr>
        <p:txBody>
          <a:bodyPr/>
          <a:lstStyle/>
          <a:p>
            <a:pPr>
              <a:defRPr/>
            </a:pPr>
            <a:r>
              <a:rPr lang="en-US" dirty="0"/>
              <a:t>Entering MGMT Major in FA 24</a:t>
            </a:r>
            <a:endParaRPr lang="en-US" dirty="0">
              <a:solidFill>
                <a:schemeClr val="bg1"/>
              </a:solidFill>
            </a:endParaRPr>
          </a:p>
          <a:p>
            <a:pPr>
              <a:defRPr/>
            </a:pPr>
            <a:r>
              <a:rPr lang="en-US" dirty="0"/>
              <a:t>Smeal Undergraduate Advising</a:t>
            </a:r>
          </a:p>
        </p:txBody>
      </p:sp>
      <p:pic>
        <p:nvPicPr>
          <p:cNvPr id="6" name="Audio 5">
            <a:hlinkClick r:id="" action="ppaction://media"/>
            <a:extLst>
              <a:ext uri="{FF2B5EF4-FFF2-40B4-BE49-F238E27FC236}">
                <a16:creationId xmlns:a16="http://schemas.microsoft.com/office/drawing/2014/main" id="{83C25659-BEE6-0B12-C520-DE0D68FF202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8750" t="-18750" r="-18750" b="-18750"/>
          <a:stretch>
            <a:fillRect/>
          </a:stretch>
        </p:blipFill>
        <p:spPr>
          <a:xfrm>
            <a:off x="482600" y="5867400"/>
            <a:ext cx="558800" cy="558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1770"/>
    </mc:Choice>
    <mc:Fallback xmlns="">
      <p:transition advTm="1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fontScale="90000"/>
          </a:bodyPr>
          <a:lstStyle/>
          <a:p>
            <a:r>
              <a:rPr lang="en-US" b="1" dirty="0">
                <a:solidFill>
                  <a:schemeClr val="bg1"/>
                </a:solidFill>
              </a:rPr>
              <a:t>Recommended MGMT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fontScale="92500" lnSpcReduction="10000"/>
          </a:bodyPr>
          <a:lstStyle/>
          <a:p>
            <a:pPr>
              <a:buNone/>
            </a:pPr>
            <a:r>
              <a:rPr lang="en-US" sz="4000" u="sng" dirty="0">
                <a:solidFill>
                  <a:schemeClr val="bg1"/>
                </a:solidFill>
              </a:rPr>
              <a:t>Fall 2024</a:t>
            </a:r>
          </a:p>
          <a:p>
            <a:pPr>
              <a:buNone/>
            </a:pPr>
            <a:r>
              <a:rPr lang="en-US" dirty="0">
                <a:solidFill>
                  <a:schemeClr val="bg1"/>
                </a:solidFill>
              </a:rPr>
              <a:t>MGMT 326</a:t>
            </a:r>
            <a:br>
              <a:rPr lang="en-US" dirty="0">
                <a:solidFill>
                  <a:schemeClr val="bg1"/>
                </a:solidFill>
              </a:rPr>
            </a:br>
            <a:r>
              <a:rPr lang="en-US" sz="2000" dirty="0">
                <a:solidFill>
                  <a:schemeClr val="bg1"/>
                </a:solidFill>
              </a:rPr>
              <a:t>(or MGMT 3XX or 4XX)</a:t>
            </a:r>
          </a:p>
          <a:p>
            <a:pPr>
              <a:buNone/>
            </a:pPr>
            <a:r>
              <a:rPr lang="en-US" dirty="0">
                <a:solidFill>
                  <a:schemeClr val="bg1"/>
                </a:solidFill>
              </a:rPr>
              <a:t>MGMT 3XX/4XX</a:t>
            </a:r>
          </a:p>
          <a:p>
            <a:pPr>
              <a:buNone/>
            </a:pPr>
            <a:r>
              <a:rPr lang="en-US" dirty="0">
                <a:solidFill>
                  <a:schemeClr val="bg1"/>
                </a:solidFill>
              </a:rPr>
              <a:t>ENGL 202D</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00575" y="1524000"/>
            <a:ext cx="4038600" cy="3352799"/>
          </a:xfrm>
        </p:spPr>
        <p:txBody>
          <a:bodyPr>
            <a:normAutofit fontScale="92500" lnSpcReduction="10000"/>
          </a:bodyPr>
          <a:lstStyle/>
          <a:p>
            <a:pPr>
              <a:buNone/>
            </a:pPr>
            <a:r>
              <a:rPr lang="en-US" sz="4000" u="sng" dirty="0">
                <a:solidFill>
                  <a:schemeClr val="bg1"/>
                </a:solidFill>
              </a:rPr>
              <a:t>Spring 2025</a:t>
            </a:r>
          </a:p>
          <a:p>
            <a:pPr>
              <a:buNone/>
            </a:pPr>
            <a:r>
              <a:rPr lang="en-US" dirty="0">
                <a:solidFill>
                  <a:schemeClr val="bg1"/>
                </a:solidFill>
              </a:rPr>
              <a:t>MGMT 326</a:t>
            </a:r>
            <a:br>
              <a:rPr lang="en-US" dirty="0">
                <a:solidFill>
                  <a:schemeClr val="bg1"/>
                </a:solidFill>
              </a:rPr>
            </a:br>
            <a:r>
              <a:rPr lang="en-US" sz="2200" dirty="0">
                <a:solidFill>
                  <a:schemeClr val="bg1"/>
                </a:solidFill>
              </a:rPr>
              <a:t>(or MGMT 3XX/4XX/BA 441)</a:t>
            </a:r>
          </a:p>
          <a:p>
            <a:pPr>
              <a:buNone/>
            </a:pPr>
            <a:r>
              <a:rPr lang="en-US" dirty="0">
                <a:solidFill>
                  <a:schemeClr val="bg1"/>
                </a:solidFill>
              </a:rPr>
              <a:t>MGMT 451W</a:t>
            </a:r>
            <a:br>
              <a:rPr lang="en-US" dirty="0">
                <a:solidFill>
                  <a:schemeClr val="bg1"/>
                </a:solidFill>
              </a:rPr>
            </a:br>
            <a:r>
              <a:rPr lang="en-US" sz="2200" dirty="0">
                <a:solidFill>
                  <a:schemeClr val="bg1"/>
                </a:solidFill>
              </a:rPr>
              <a:t>(or MGMT 3XX/4XX/BA 441)</a:t>
            </a:r>
          </a:p>
          <a:p>
            <a:pPr>
              <a:buNone/>
            </a:pPr>
            <a:r>
              <a:rPr lang="en-US" sz="2600" dirty="0">
                <a:solidFill>
                  <a:schemeClr val="bg1"/>
                </a:solidFill>
              </a:rPr>
              <a:t>2pc Sequence course</a:t>
            </a:r>
          </a:p>
          <a:p>
            <a:pPr>
              <a:buNone/>
            </a:pPr>
            <a:r>
              <a:rPr lang="en-US" dirty="0">
                <a:solidFill>
                  <a:schemeClr val="bg1"/>
                </a:solidFill>
              </a:rPr>
              <a:t>BA 342 or BLAW 341</a:t>
            </a:r>
          </a:p>
          <a:p>
            <a:pPr>
              <a:buNone/>
            </a:pPr>
            <a:r>
              <a:rPr lang="en-US" dirty="0">
                <a:solidFill>
                  <a:schemeClr val="bg1"/>
                </a:solidFill>
              </a:rPr>
              <a:t>Gen Ed</a:t>
            </a:r>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23405"/>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https://bulletins.psu.edu/undergraduate/colleges/smeal-business/management-bs/#suggestedacademicplantext</a:t>
            </a:r>
            <a:endParaRPr lang="en-US" sz="2400" b="1" dirty="0">
              <a:solidFill>
                <a:srgbClr val="FFFF00"/>
              </a:solidFill>
            </a:endParaRPr>
          </a:p>
        </p:txBody>
      </p:sp>
      <p:pic>
        <p:nvPicPr>
          <p:cNvPr id="8" name="Audio 7">
            <a:hlinkClick r:id="" action="ppaction://media"/>
            <a:extLst>
              <a:ext uri="{FF2B5EF4-FFF2-40B4-BE49-F238E27FC236}">
                <a16:creationId xmlns:a16="http://schemas.microsoft.com/office/drawing/2014/main" id="{5E0F967F-74F6-690B-B41B-C2E0872A49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2500" t="-12500" r="-12500" b="-12500"/>
          <a:stretch>
            <a:fillRect/>
          </a:stretch>
        </p:blipFill>
        <p:spPr>
          <a:xfrm>
            <a:off x="457200" y="5943600"/>
            <a:ext cx="508000" cy="5080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28988"/>
    </mc:Choice>
    <mc:Fallback xmlns="">
      <p:transition advTm="2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131"/>
    </mc:Choice>
    <mc:Fallback xmlns="">
      <p:transition advTm="5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54834"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AE3112FE-E31D-0547-9E5D-03C8E83DEE5C}"/>
              </a:ext>
            </a:extLst>
          </p:cNvPr>
          <p:cNvSpPr>
            <a:spLocks noChangeArrowheads="1"/>
          </p:cNvSpPr>
          <p:nvPr/>
        </p:nvSpPr>
        <p:spPr bwMode="auto">
          <a:xfrm>
            <a:off x="3217797" y="17526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MGMT</a:t>
            </a:r>
          </a:p>
        </p:txBody>
      </p:sp>
      <p:sp>
        <p:nvSpPr>
          <p:cNvPr id="14" name="Rectangle 6">
            <a:extLst>
              <a:ext uri="{FF2B5EF4-FFF2-40B4-BE49-F238E27FC236}">
                <a16:creationId xmlns:a16="http://schemas.microsoft.com/office/drawing/2014/main" id="{62316138-AADB-1E46-8914-2C1FEA22C25B}"/>
              </a:ext>
            </a:extLst>
          </p:cNvPr>
          <p:cNvSpPr>
            <a:spLocks noChangeArrowheads="1"/>
          </p:cNvSpPr>
          <p:nvPr/>
        </p:nvSpPr>
        <p:spPr bwMode="auto">
          <a:xfrm>
            <a:off x="3903597" y="4572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MGMT Courses</a:t>
            </a:r>
          </a:p>
        </p:txBody>
      </p:sp>
      <p:sp>
        <p:nvSpPr>
          <p:cNvPr id="16" name="Rectangle 8">
            <a:extLst>
              <a:ext uri="{FF2B5EF4-FFF2-40B4-BE49-F238E27FC236}">
                <a16:creationId xmlns:a16="http://schemas.microsoft.com/office/drawing/2014/main" id="{CF206BD4-B681-A34F-90B0-2E40E9515DCF}"/>
              </a:ext>
            </a:extLst>
          </p:cNvPr>
          <p:cNvSpPr>
            <a:spLocks noChangeArrowheads="1"/>
          </p:cNvSpPr>
          <p:nvPr/>
        </p:nvSpPr>
        <p:spPr bwMode="auto">
          <a:xfrm>
            <a:off x="6532497" y="1289659"/>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01E9002C-1B2D-A84D-8BA4-A4244C08805F}"/>
              </a:ext>
            </a:extLst>
          </p:cNvPr>
          <p:cNvSpPr>
            <a:spLocks noChangeArrowheads="1"/>
          </p:cNvSpPr>
          <p:nvPr/>
        </p:nvSpPr>
        <p:spPr bwMode="auto">
          <a:xfrm>
            <a:off x="7010400" y="30607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9D8B89EE-2BF6-0A46-803C-F535B28FD389}"/>
              </a:ext>
            </a:extLst>
          </p:cNvPr>
          <p:cNvSpPr>
            <a:spLocks noChangeArrowheads="1"/>
          </p:cNvSpPr>
          <p:nvPr/>
        </p:nvSpPr>
        <p:spPr bwMode="auto">
          <a:xfrm>
            <a:off x="4055997" y="47244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DCA1B554-2E1F-B244-942B-2DA94E921CA7}"/>
              </a:ext>
            </a:extLst>
          </p:cNvPr>
          <p:cNvSpPr>
            <a:spLocks noChangeArrowheads="1"/>
          </p:cNvSpPr>
          <p:nvPr/>
        </p:nvSpPr>
        <p:spPr bwMode="auto">
          <a:xfrm>
            <a:off x="703197" y="35052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9836A70E-0885-BB4F-8BCA-88C83AD152A2}"/>
              </a:ext>
            </a:extLst>
          </p:cNvPr>
          <p:cNvSpPr>
            <a:spLocks noChangeArrowheads="1"/>
          </p:cNvSpPr>
          <p:nvPr/>
        </p:nvSpPr>
        <p:spPr bwMode="auto">
          <a:xfrm>
            <a:off x="703197" y="766743"/>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437043"/>
          </a:xfrm>
          <a:prstGeom prst="rect">
            <a:avLst/>
          </a:prstGeom>
        </p:spPr>
        <p:txBody>
          <a:bodyPr wrap="square" anchor="t">
            <a:spAutoFit/>
          </a:bodyPr>
          <a:lstStyle/>
          <a:p>
            <a:r>
              <a:rPr lang="en-US" dirty="0">
                <a:latin typeface="Arial"/>
                <a:cs typeface="Arial"/>
              </a:rPr>
              <a:t>LINK: </a:t>
            </a:r>
            <a:r>
              <a:rPr lang="en-US" dirty="0">
                <a:hlinkClick r:id="rId5"/>
              </a:rPr>
              <a:t>https://bulletins.psu.edu/undergraduate/colleges/smeal-business/management-bs/#suggestedacademicplantext</a:t>
            </a:r>
            <a:endParaRPr lang="en-US" sz="2000" b="1" dirty="0">
              <a:solidFill>
                <a:srgbClr val="FFFF00"/>
              </a:solidFill>
            </a:endParaRPr>
          </a:p>
        </p:txBody>
      </p:sp>
      <p:pic>
        <p:nvPicPr>
          <p:cNvPr id="10" name="Recorded Sound">
            <a:hlinkClick r:id="" action="ppaction://media"/>
            <a:extLst>
              <a:ext uri="{FF2B5EF4-FFF2-40B4-BE49-F238E27FC236}">
                <a16:creationId xmlns:a16="http://schemas.microsoft.com/office/drawing/2014/main" id="{7BD8BBE3-8A6D-5D40-90E0-FE877C2258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2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5064"/>
    </mc:Choice>
    <mc:Fallback xmlns="">
      <p:transition advTm="3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6" objId="5"/>
        <p14:stopEvt time="34125"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7018"/>
    </mc:Choice>
    <mc:Fallback xmlns="">
      <p:transition advTm="4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7" objId="7"/>
        <p14:stopEvt time="46041"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417638"/>
            <a:ext cx="8229600" cy="4525963"/>
          </a:xfrm>
        </p:spPr>
        <p:txBody>
          <a:bodyPr>
            <a:noAutofit/>
          </a:bodyPr>
          <a:lstStyle/>
          <a:p>
            <a:pPr marL="0" indent="0">
              <a:buNone/>
              <a:defRPr/>
            </a:pPr>
            <a:r>
              <a:rPr lang="en-US" sz="2400"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sz="2400" dirty="0"/>
              <a:t>For example, students in the Management major must complete in residence with Smeal College faculty all 300 level and above Management courses.</a:t>
            </a:r>
          </a:p>
          <a:p>
            <a:pPr marL="0" indent="0">
              <a:buNone/>
              <a:defRPr/>
            </a:pPr>
            <a:r>
              <a:rPr lang="en-US" sz="2400"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9D31833A-8F23-E14B-8B47-0551C3E034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0584"/>
    </mc:Choice>
    <mc:Fallback xmlns="">
      <p:transition advTm="5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5"/>
        <p14:stopEvt time="50544"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7" name="Recorded Sound 17">
            <a:hlinkClick r:id="" action="ppaction://media"/>
            <a:extLst>
              <a:ext uri="{FF2B5EF4-FFF2-40B4-BE49-F238E27FC236}">
                <a16:creationId xmlns:a16="http://schemas.microsoft.com/office/drawing/2014/main" id="{2C97EFA3-B973-1046-AFC2-DE20C928B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171" y="6143627"/>
            <a:ext cx="406400" cy="406400"/>
          </a:xfrm>
          <a:prstGeom prst="rect">
            <a:avLst/>
          </a:prstGeom>
        </p:spPr>
      </p:pic>
    </p:spTree>
    <p:extLst>
      <p:ext uri="{BB962C8B-B14F-4D97-AF65-F5344CB8AC3E}">
        <p14:creationId xmlns:p14="http://schemas.microsoft.com/office/powerpoint/2010/main" val="3854475338"/>
      </p:ext>
    </p:extLst>
  </p:cSld>
  <p:clrMapOvr>
    <a:masterClrMapping/>
  </p:clrMapOvr>
  <mc:AlternateContent xmlns:mc="http://schemas.openxmlformats.org/markup-compatibility/2006" xmlns:p14="http://schemas.microsoft.com/office/powerpoint/2010/main">
    <mc:Choice Requires="p14">
      <p:transition spd="slow" p14:dur="2000" advTm="118803"/>
    </mc:Choice>
    <mc:Fallback xmlns="">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0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7" objId="17"/>
        <p14:stopEvt time="118751" objId="17"/>
      </p14:showEvtLst>
    </p:ext>
  </p:extLst>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872C89-9F99-4C8F-B0B5-1D32F53CF379}"/>
</file>

<file path=customXml/itemProps2.xml><?xml version="1.0" encoding="utf-8"?>
<ds:datastoreItem xmlns:ds="http://schemas.openxmlformats.org/officeDocument/2006/customXml" ds:itemID="{6B7E33F5-44EC-4909-A3C0-EF908F5FA4AA}">
  <ds:schemaRefs>
    <ds:schemaRef ds:uri="http://schemas.microsoft.com/sharepoint/v3/contenttype/forms"/>
  </ds:schemaRefs>
</ds:datastoreItem>
</file>

<file path=customXml/itemProps3.xml><?xml version="1.0" encoding="utf-8"?>
<ds:datastoreItem xmlns:ds="http://schemas.openxmlformats.org/officeDocument/2006/customXml" ds:itemID="{B209B20F-F848-429E-B192-7C88A39021DD}">
  <ds:schemaRefs>
    <ds:schemaRef ds:uri="http://schemas.microsoft.com/office/2006/metadata/properties"/>
    <ds:schemaRef ds:uri="http://schemas.microsoft.com/office/infopath/2007/PartnerControls"/>
    <ds:schemaRef ds:uri="http://schemas.microsoft.com/sharepoint/v4"/>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9431</TotalTime>
  <Words>2139</Words>
  <Application>Microsoft Office PowerPoint</Application>
  <PresentationFormat>On-screen Show (4:3)</PresentationFormat>
  <Paragraphs>239</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굴림</vt:lpstr>
      <vt:lpstr>Arial</vt:lpstr>
      <vt:lpstr>Myriad Pro</vt:lpstr>
      <vt:lpstr>Smeal Master</vt:lpstr>
      <vt:lpstr>The Smeal College of Business</vt:lpstr>
      <vt:lpstr>Smeal Undergraduate Education</vt:lpstr>
      <vt:lpstr>Scheduling Presentation Management</vt:lpstr>
      <vt:lpstr>Recommended MGMT Schedule</vt:lpstr>
      <vt:lpstr>What To Do If a Course Is Full</vt:lpstr>
      <vt:lpstr>PowerPoint Presentation</vt:lpstr>
      <vt:lpstr>Smeal Minors</vt:lpstr>
      <vt:lpstr>Smeal College Policy</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Bixler, Brett Alan</cp:lastModifiedBy>
  <cp:revision>360</cp:revision>
  <cp:lastPrinted>2018-12-21T18:59:57Z</cp:lastPrinted>
  <dcterms:created xsi:type="dcterms:W3CDTF">2005-12-09T16:58:48Z</dcterms:created>
  <dcterms:modified xsi:type="dcterms:W3CDTF">2024-02-20T17:32:42Z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