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2"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3AFCB-1FB9-43DD-A9B1-1FAAB5676052}" v="3" dt="2025-02-25T15:47:47.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1" autoAdjust="0"/>
    <p:restoredTop sz="84110" autoAdjust="0"/>
  </p:normalViewPr>
  <p:slideViewPr>
    <p:cSldViewPr>
      <p:cViewPr varScale="1">
        <p:scale>
          <a:sx n="101" d="100"/>
          <a:sy n="101" d="100"/>
        </p:scale>
        <p:origin x="864" y="200"/>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3/11/25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Management Information Systems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Management Information Systems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MIS 250 if you have not completed that course as of yet.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have already completed MIS 250, please schedule MIS 301.</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Management Information Systems major has strict sequencing to their courses so it is vital to schedule MIS 250 or MIS 301 this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MIS.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Smeal College of Business offers two choices for MIS majors:</a:t>
            </a:r>
          </a:p>
          <a:p>
            <a:endParaRPr lang="en-US" sz="1200" kern="1200" dirty="0">
              <a:solidFill>
                <a:schemeClr val="tx1"/>
              </a:solidFill>
              <a:effectLst/>
              <a:latin typeface="Arial" charset="0"/>
              <a:ea typeface="+mn-ea"/>
              <a:cs typeface="+mn-cs"/>
            </a:endParaRPr>
          </a:p>
          <a:p>
            <a:pPr marL="228600" indent="-228600">
              <a:buFont typeface="+mj-lt"/>
              <a:buAutoNum type="arabicPeriod"/>
            </a:pPr>
            <a:r>
              <a:rPr lang="en-US" sz="1200" kern="1200" dirty="0">
                <a:solidFill>
                  <a:schemeClr val="tx1"/>
                </a:solidFill>
                <a:effectLst/>
                <a:latin typeface="Arial" charset="0"/>
                <a:ea typeface="+mn-ea"/>
                <a:cs typeface="+mn-cs"/>
              </a:rPr>
              <a:t>International Business and the</a:t>
            </a:r>
          </a:p>
          <a:p>
            <a:pPr marL="228600" indent="-228600">
              <a:buFont typeface="+mj-lt"/>
              <a:buAutoNum type="arabicPeriod"/>
            </a:pPr>
            <a:r>
              <a:rPr lang="en-US" sz="1200" kern="1200" dirty="0">
                <a:solidFill>
                  <a:schemeClr val="tx1"/>
                </a:solidFill>
                <a:effectLst/>
                <a:latin typeface="Arial" charset="0"/>
                <a:ea typeface="+mn-ea"/>
                <a:cs typeface="+mn-cs"/>
              </a:rPr>
              <a:t>Legal Environment of Business.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adviser if you have any questions.</a:t>
            </a:r>
            <a:r>
              <a:rPr lang="en-US" dirty="0">
                <a:effectLst/>
              </a:rPr>
              <a:t>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MIS major must complete in residence with Smeal College faculty all 300 level and above MIS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management-information-systems-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management-information-systems-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management-information-systems-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24B953D5-2EDC-5848-926E-7A715CF44D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096"/>
    </mc:Choice>
    <mc:Fallback xmlns="">
      <p:transition advTm="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 objId="4"/>
        <p14:stopEvt time="909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Grp="1" noChangeArrowheads="1"/>
          </p:cNvSpPr>
          <p:nvPr>
            <p:ph type="title" idx="4294967295"/>
          </p:nvPr>
        </p:nvSpPr>
        <p:spPr bwMode="auto">
          <a:xfrm>
            <a:off x="2514599" y="1752600"/>
            <a:ext cx="2806037" cy="2509774"/>
          </a:xfrm>
          <a:prstGeom prst="irregularSeal1">
            <a:avLst/>
          </a:prstGeom>
          <a:solidFill>
            <a:schemeClr val="bg1"/>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 uri="{C183D7F6-B498-43B3-948B-1728B52AA6E4}">
                <adec:decorative xmlns:adec="http://schemas.microsoft.com/office/drawing/2017/decorative" val="1"/>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 uri="{C183D7F6-B498-43B3-948B-1728B52AA6E4}">
                <adec:decorative xmlns:adec="http://schemas.microsoft.com/office/drawing/2017/decorative" val="1"/>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 uri="{C183D7F6-B498-43B3-948B-1728B52AA6E4}">
                <adec:decorative xmlns:adec="http://schemas.microsoft.com/office/drawing/2017/decorative" val="1"/>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 uri="{C183D7F6-B498-43B3-948B-1728B52AA6E4}">
                <adec:decorative xmlns:adec="http://schemas.microsoft.com/office/drawing/2017/decorative" val="1"/>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539"/>
    </mc:Choice>
    <mc:Fallback xmlns="">
      <p:transition advTm="13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25" objId="19"/>
        <p14:stopEvt time="134187"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45"/>
    </mc:Choice>
    <mc:Fallback xmlns="">
      <p:transition advTm="2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23991"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1190"/>
    </mc:Choice>
    <mc:Fallback xmlns="">
      <p:transition advTm="3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5"/>
        <p14:stopEvt time="29752"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672"/>
    </mc:Choice>
    <mc:Fallback xmlns="">
      <p:transition advTm="5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8" objId="5"/>
        <p14:stopEvt time="53182"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862"/>
    </mc:Choice>
    <mc:Fallback xmlns="">
      <p:transition advTm="1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 objId="7"/>
        <p14:stopEvt time="14862"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513"/>
    </mc:Choice>
    <mc:Fallback xmlns="">
      <p:transition advTm="7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7513"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6931"/>
    </mc:Choice>
    <mc:Fallback xmlns="">
      <p:transition advTm="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053"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664"/>
    </mc:Choice>
    <mc:Fallback xmlns="">
      <p:transition advTm="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7664"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530"/>
    </mc:Choice>
    <mc:Fallback xmlns="">
      <p:transition advTm="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530"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https://bulletins.psu.edu/undergraduate/colleges/smeal-business/management-information-systems-bs/#suggestedacademicplantext</a:t>
            </a:r>
            <a:endParaRPr lang="en-US" sz="2000" b="1" dirty="0">
              <a:solidFill>
                <a:srgbClr val="FFFF00"/>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a:t>
            </a:r>
            <a:r>
              <a:rPr lang="en-US" sz="1400">
                <a:hlinkClick r:id="rId8"/>
              </a:rPr>
              <a:t>/foreign-language-policy</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400" dirty="0">
              <a:solidFill>
                <a:schemeClr val="bg2"/>
              </a:solidFill>
            </a:endParaRPr>
          </a:p>
          <a:p>
            <a:pPr marL="0" indent="0">
              <a:lnSpc>
                <a:spcPct val="80000"/>
              </a:lnSpc>
              <a:spcBef>
                <a:spcPct val="10000"/>
              </a:spcBef>
              <a:buNone/>
            </a:pP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098"/>
    </mc:Choice>
    <mc:Fallback xmlns="">
      <p:transition advTm="2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1881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401"/>
    </mc:Choice>
    <mc:Fallback xmlns="">
      <p:transition advTm="2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28128"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a:xfrm>
            <a:off x="228600" y="2130425"/>
            <a:ext cx="8636000" cy="1470025"/>
          </a:xfrm>
        </p:spPr>
        <p:txBody>
          <a:bodyPr>
            <a:normAutofit fontScale="90000"/>
          </a:bodyPr>
          <a:lstStyle/>
          <a:p>
            <a:r>
              <a:rPr lang="en-US" b="1" dirty="0">
                <a:solidFill>
                  <a:schemeClr val="bg1"/>
                </a:solidFill>
              </a:rPr>
              <a:t>Scheduling Presentation</a:t>
            </a:r>
            <a:br>
              <a:rPr lang="en-US" b="1" dirty="0">
                <a:solidFill>
                  <a:schemeClr val="bg1"/>
                </a:solidFill>
              </a:rPr>
            </a:br>
            <a:r>
              <a:rPr lang="en-US" b="1" dirty="0">
                <a:solidFill>
                  <a:schemeClr val="bg1"/>
                </a:solidFill>
              </a:rPr>
              <a:t>Management Information Systems</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MIS Major in FA 25</a:t>
            </a:r>
            <a:endParaRPr lang="en-US" dirty="0">
              <a:solidFill>
                <a:schemeClr val="bg1"/>
              </a:solidFill>
            </a:endParaRPr>
          </a:p>
          <a:p>
            <a:pPr>
              <a:defRPr/>
            </a:pPr>
            <a:r>
              <a:rPr lang="en-US" dirty="0"/>
              <a:t>Smeal Undergraduate Advising</a:t>
            </a:r>
          </a:p>
        </p:txBody>
      </p:sp>
      <p:pic>
        <p:nvPicPr>
          <p:cNvPr id="7" name="Video 6">
            <a:hlinkClick r:id="" action="ppaction://media"/>
            <a:extLst>
              <a:ext uri="{FF2B5EF4-FFF2-40B4-BE49-F238E27FC236}">
                <a16:creationId xmlns:a16="http://schemas.microsoft.com/office/drawing/2014/main" id="{A04FAE47-CDFF-9E84-CBEA-DE49C6EF31C8}"/>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744200" y="4876800"/>
            <a:ext cx="2057400" cy="2057400"/>
          </a:xfrm>
          <a:prstGeom prst="ellipse">
            <a:avLst/>
          </a:prstGeom>
        </p:spPr>
      </p:pic>
      <p:pic>
        <p:nvPicPr>
          <p:cNvPr id="4" name="Picture 3">
            <a:extLst>
              <a:ext uri="{FF2B5EF4-FFF2-40B4-BE49-F238E27FC236}">
                <a16:creationId xmlns:a16="http://schemas.microsoft.com/office/drawing/2014/main" id="{A305B8B7-B445-FD05-B45D-C73013B4438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7143"/>
    </mc:Choice>
    <mc:Fallback xmlns="">
      <p:transition advTm="17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MIS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2025</a:t>
            </a:r>
          </a:p>
          <a:p>
            <a:pPr>
              <a:buNone/>
            </a:pPr>
            <a:r>
              <a:rPr lang="en-US" dirty="0">
                <a:solidFill>
                  <a:schemeClr val="bg1"/>
                </a:solidFill>
              </a:rPr>
              <a:t>MIS 301</a:t>
            </a:r>
          </a:p>
          <a:p>
            <a:pPr>
              <a:buNone/>
            </a:pPr>
            <a:r>
              <a:rPr lang="en-US" dirty="0">
                <a:solidFill>
                  <a:schemeClr val="bg1"/>
                </a:solidFill>
              </a:rPr>
              <a:t>ENGL 202D</a:t>
            </a:r>
          </a:p>
          <a:p>
            <a:pPr>
              <a:buNone/>
            </a:pPr>
            <a:r>
              <a:rPr lang="en-US" dirty="0">
                <a:solidFill>
                  <a:schemeClr val="bg1"/>
                </a:solidFill>
              </a:rPr>
              <a:t>Gen Ed</a:t>
            </a:r>
            <a:endParaRPr lang="en-US" dirty="0"/>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a:solidFill>
                  <a:schemeClr val="bg1"/>
                </a:solidFill>
              </a:rPr>
              <a:t>Spring 2026</a:t>
            </a:r>
            <a:endParaRPr lang="en-US" sz="4000" u="sng" dirty="0">
              <a:solidFill>
                <a:schemeClr val="bg1"/>
              </a:solidFill>
            </a:endParaRPr>
          </a:p>
          <a:p>
            <a:pPr>
              <a:buNone/>
            </a:pPr>
            <a:r>
              <a:rPr lang="en-US" dirty="0">
                <a:solidFill>
                  <a:schemeClr val="bg1"/>
                </a:solidFill>
              </a:rPr>
              <a:t>MIS 431</a:t>
            </a:r>
          </a:p>
          <a:p>
            <a:pPr>
              <a:buNone/>
            </a:pPr>
            <a:r>
              <a:rPr lang="en-US" dirty="0">
                <a:solidFill>
                  <a:schemeClr val="bg1"/>
                </a:solidFill>
              </a:rPr>
              <a:t>2-pc Sequence</a:t>
            </a:r>
          </a:p>
          <a:p>
            <a:pPr>
              <a:buNone/>
            </a:pPr>
            <a:r>
              <a:rPr lang="en-US" dirty="0">
                <a:solidFill>
                  <a:schemeClr val="bg1"/>
                </a:solidFill>
              </a:rPr>
              <a:t>Gen Ed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471172"/>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https://bulletins.psu.edu/undergraduate/colleges/smeal-business/management-information-systems-bs/#suggestedacademicplantext</a:t>
            </a:r>
            <a:endParaRPr lang="en-US" sz="2400" b="1" dirty="0">
              <a:solidFill>
                <a:srgbClr val="FFFF00"/>
              </a:solidFill>
            </a:endParaRPr>
          </a:p>
        </p:txBody>
      </p:sp>
      <p:pic>
        <p:nvPicPr>
          <p:cNvPr id="9" name="Audio 8">
            <a:hlinkClick r:id="" action="ppaction://media"/>
            <a:extLst>
              <a:ext uri="{FF2B5EF4-FFF2-40B4-BE49-F238E27FC236}">
                <a16:creationId xmlns:a16="http://schemas.microsoft.com/office/drawing/2014/main" id="{B655DBDA-7D5F-47EF-56AB-9F39D194ACF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6250" t="-18500" r="-6250" b="-18500"/>
          <a:stretch>
            <a:fillRect/>
          </a:stretch>
        </p:blipFill>
        <p:spPr>
          <a:xfrm>
            <a:off x="762000" y="5867400"/>
            <a:ext cx="457200" cy="556772"/>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41637"/>
    </mc:Choice>
    <mc:Fallback xmlns="">
      <p:transition advTm="4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8087"/>
    </mc:Choice>
    <mc:Fallback xmlns="">
      <p:transition advTm="5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6" objId="7"/>
        <p14:stopEvt time="5483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9">
            <a:extLst>
              <a:ext uri="{FF2B5EF4-FFF2-40B4-BE49-F238E27FC236}">
                <a16:creationId xmlns:a16="http://schemas.microsoft.com/office/drawing/2014/main" id="{C51686E4-CB3A-7D4C-9684-2D303C2F860F}"/>
              </a:ext>
            </a:extLst>
          </p:cNvPr>
          <p:cNvSpPr>
            <a:spLocks noGrp="1" noChangeArrowheads="1"/>
          </p:cNvSpPr>
          <p:nvPr>
            <p:ph type="title" idx="4294967295"/>
          </p:nvPr>
        </p:nvSpPr>
        <p:spPr bwMode="auto">
          <a:xfrm>
            <a:off x="3124200" y="1905000"/>
            <a:ext cx="3124200" cy="2590800"/>
          </a:xfrm>
          <a:prstGeom prst="irregularSeal1">
            <a:avLst/>
          </a:prstGeom>
          <a:solidFill>
            <a:srgbClr val="FFFF00"/>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rial" charset="0"/>
                <a:ea typeface="+mn-ea"/>
                <a:cs typeface="+mn-cs"/>
              </a:rPr>
              <a:t>MIS</a:t>
            </a:r>
          </a:p>
        </p:txBody>
      </p:sp>
      <p:sp>
        <p:nvSpPr>
          <p:cNvPr id="13" name="Rectangle 6">
            <a:extLst>
              <a:ext uri="{FF2B5EF4-FFF2-40B4-BE49-F238E27FC236}">
                <a16:creationId xmlns:a16="http://schemas.microsoft.com/office/drawing/2014/main" id="{F46159CD-ECBB-5145-AC92-9452BF0CE2DA}"/>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MIS Courses</a:t>
            </a:r>
          </a:p>
        </p:txBody>
      </p:sp>
      <p:sp>
        <p:nvSpPr>
          <p:cNvPr id="15" name="Rectangle 8">
            <a:extLst>
              <a:ext uri="{FF2B5EF4-FFF2-40B4-BE49-F238E27FC236}">
                <a16:creationId xmlns:a16="http://schemas.microsoft.com/office/drawing/2014/main" id="{D1D21B0A-51EA-5A46-AEF8-D8FCFCFCA432}"/>
              </a:ext>
            </a:extLst>
          </p:cNvPr>
          <p:cNvSpPr>
            <a:spLocks noChangeArrowheads="1"/>
          </p:cNvSpPr>
          <p:nvPr/>
        </p:nvSpPr>
        <p:spPr bwMode="auto">
          <a:xfrm>
            <a:off x="6629400" y="12192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2" name="Rectangle 5">
            <a:extLst>
              <a:ext uri="{FF2B5EF4-FFF2-40B4-BE49-F238E27FC236}">
                <a16:creationId xmlns:a16="http://schemas.microsoft.com/office/drawing/2014/main" id="{885CB685-E6FE-6248-AEA5-C0E65475C835}"/>
              </a:ext>
            </a:extLst>
          </p:cNvPr>
          <p:cNvSpPr>
            <a:spLocks noChangeArrowheads="1"/>
          </p:cNvSpPr>
          <p:nvPr/>
        </p:nvSpPr>
        <p:spPr bwMode="auto">
          <a:xfrm>
            <a:off x="6705600" y="32385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0" name="Rectangle 2">
            <a:extLst>
              <a:ext uri="{FF2B5EF4-FFF2-40B4-BE49-F238E27FC236}">
                <a16:creationId xmlns:a16="http://schemas.microsoft.com/office/drawing/2014/main" id="{39B6853B-EBF4-9B42-8536-1D232C0805B6}"/>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4" name="Rectangle 7">
            <a:extLst>
              <a:ext uri="{FF2B5EF4-FFF2-40B4-BE49-F238E27FC236}">
                <a16:creationId xmlns:a16="http://schemas.microsoft.com/office/drawing/2014/main" id="{587E4C71-25A1-B74A-8881-66A558D4CEDC}"/>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1" name="Rectangle 4">
            <a:extLst>
              <a:ext uri="{FF2B5EF4-FFF2-40B4-BE49-F238E27FC236}">
                <a16:creationId xmlns:a16="http://schemas.microsoft.com/office/drawing/2014/main" id="{8F5E13D8-2C0A-ED4A-9D79-FFF7709C1CF6}"/>
              </a:ext>
            </a:extLst>
          </p:cNvPr>
          <p:cNvSpPr>
            <a:spLocks noChangeArrowheads="1"/>
          </p:cNvSpPr>
          <p:nvPr/>
        </p:nvSpPr>
        <p:spPr bwMode="auto">
          <a:xfrm>
            <a:off x="762000" y="1028700"/>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609398"/>
          </a:xfrm>
          <a:prstGeom prst="rect">
            <a:avLst/>
          </a:prstGeom>
        </p:spPr>
        <p:txBody>
          <a:bodyPr wrap="square" anchor="t">
            <a:spAutoFit/>
          </a:bodyPr>
          <a:lstStyle/>
          <a:p>
            <a:pPr marL="0" indent="0">
              <a:buNone/>
            </a:pPr>
            <a:r>
              <a:rPr lang="en-US" dirty="0">
                <a:latin typeface="Arial"/>
                <a:cs typeface="Arial"/>
              </a:rPr>
              <a:t>LINK: </a:t>
            </a:r>
            <a:r>
              <a:rPr lang="en-US" dirty="0">
                <a:hlinkClick r:id="rId5"/>
              </a:rPr>
              <a:t>https://bulletins.psu.edu/undergraduate/colleges/smeal-business/management-information-systems-bs/#suggestedacademicplantext</a:t>
            </a:r>
            <a:endParaRPr lang="en-US" dirty="0">
              <a:latin typeface="Arial"/>
              <a:cs typeface="Arial"/>
            </a:endParaRPr>
          </a:p>
        </p:txBody>
      </p:sp>
      <p:pic>
        <p:nvPicPr>
          <p:cNvPr id="17" name="Recorded Sound">
            <a:hlinkClick r:id="" action="ppaction://media"/>
            <a:extLst>
              <a:ext uri="{FF2B5EF4-FFF2-40B4-BE49-F238E27FC236}">
                <a16:creationId xmlns:a16="http://schemas.microsoft.com/office/drawing/2014/main" id="{1FD99A5B-1E5E-1947-A3B8-5F3CCA005D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94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5039"/>
    </mc:Choice>
    <mc:Fallback xmlns="">
      <p:transition advTm="35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6" objId="17"/>
        <p14:stopEvt time="33939" objId="1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International Business (IB)</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611468"/>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7" name="Recorded Sound">
            <a:hlinkClick r:id="" action="ppaction://media"/>
            <a:extLst>
              <a:ext uri="{FF2B5EF4-FFF2-40B4-BE49-F238E27FC236}">
                <a16:creationId xmlns:a16="http://schemas.microsoft.com/office/drawing/2014/main" id="{48408C67-80CA-5040-A059-5FE09F5612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6197600"/>
            <a:ext cx="406400" cy="406400"/>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1274"/>
    </mc:Choice>
    <mc:Fallback xmlns="">
      <p:transition advTm="4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40394"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MIS major must complete in residence with Smeal College faculty all 300 level and above MIS courses.</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FFBA514C-617D-E64C-A035-1DB4593D3B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4279"/>
    </mc:Choice>
    <mc:Fallback xmlns="">
      <p:transition advTm="5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54081"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515600" y="4800600"/>
            <a:ext cx="2057400" cy="2057400"/>
          </a:xfrm>
          <a:prstGeom prst="ellipse">
            <a:avLst/>
          </a:prstGeom>
        </p:spPr>
      </p:pic>
      <p:pic>
        <p:nvPicPr>
          <p:cNvPr id="2" name="Picture 1">
            <a:extLst>
              <a:ext uri="{FF2B5EF4-FFF2-40B4-BE49-F238E27FC236}">
                <a16:creationId xmlns:a16="http://schemas.microsoft.com/office/drawing/2014/main" id="{EA761A4D-27F0-B42E-8BB3-62EB0A80844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
        <p:nvSpPr>
          <p:cNvPr id="4" name="Title 3">
            <a:extLst>
              <a:ext uri="{FF2B5EF4-FFF2-40B4-BE49-F238E27FC236}">
                <a16:creationId xmlns:a16="http://schemas.microsoft.com/office/drawing/2014/main" id="{AE0589A7-C4ED-597C-465B-11C96FCF5072}"/>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sz="4400" b="1" dirty="0">
                <a:solidFill>
                  <a:schemeClr val="bg1"/>
                </a:solidFill>
                <a:latin typeface="Aptos"/>
              </a:rPr>
              <a:t> Request for Third Repeat of a Smeal Major Course</a:t>
            </a:r>
            <a:endParaRPr lang="en-US" dirty="0"/>
          </a:p>
        </p:txBody>
      </p:sp>
    </p:spTree>
    <p:extLst>
      <p:ext uri="{BB962C8B-B14F-4D97-AF65-F5344CB8AC3E}">
        <p14:creationId xmlns:p14="http://schemas.microsoft.com/office/powerpoint/2010/main" val="1529244714"/>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019C79-0CA6-4AA0-9482-D8F6CD7B2F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A6C663-1101-4C25-A72A-E297D9797720}">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customXml/itemProps3.xml><?xml version="1.0" encoding="utf-8"?>
<ds:datastoreItem xmlns:ds="http://schemas.openxmlformats.org/officeDocument/2006/customXml" ds:itemID="{E4BB9BFD-B87B-4B13-9507-D9F9215BD0DD}">
  <ds:schemaRefs>
    <ds:schemaRef ds:uri="http://schemas.microsoft.com/sharepoint/v3/contenttype/forms"/>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9491</TotalTime>
  <Words>2347</Words>
  <Application>Microsoft Macintosh PowerPoint</Application>
  <PresentationFormat>On-screen Show (4:3)</PresentationFormat>
  <Paragraphs>249</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Management Information Systems</vt:lpstr>
      <vt:lpstr>Recommended MIS Schedule</vt:lpstr>
      <vt:lpstr>What To Do If a Course Is Full</vt:lpstr>
      <vt:lpstr>MIS</vt:lpstr>
      <vt:lpstr>Smeal Minors</vt:lpstr>
      <vt:lpstr>Smeal College Policy</vt:lpstr>
      <vt:lpstr> Request for Third Repeat of a Smeal Major Course</vt:lpstr>
      <vt:lpstr>General Education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365</cp:revision>
  <cp:lastPrinted>2018-12-21T18:59:57Z</cp:lastPrinted>
  <dcterms:created xsi:type="dcterms:W3CDTF">2005-12-09T16:58:48Z</dcterms:created>
  <dcterms:modified xsi:type="dcterms:W3CDTF">2025-03-11T13:45:19Z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