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3"/>
  </p:notesMasterIdLst>
  <p:handoutMasterIdLst>
    <p:handoutMasterId r:id="rId24"/>
  </p:handoutMasterIdLst>
  <p:sldIdLst>
    <p:sldId id="256" r:id="rId5"/>
    <p:sldId id="346" r:id="rId6"/>
    <p:sldId id="365" r:id="rId7"/>
    <p:sldId id="348" r:id="rId8"/>
    <p:sldId id="345" r:id="rId9"/>
    <p:sldId id="327" r:id="rId10"/>
    <p:sldId id="351" r:id="rId11"/>
    <p:sldId id="352" r:id="rId12"/>
    <p:sldId id="366" r:id="rId13"/>
    <p:sldId id="354" r:id="rId14"/>
    <p:sldId id="364" r:id="rId15"/>
    <p:sldId id="355" r:id="rId16"/>
    <p:sldId id="356" r:id="rId17"/>
    <p:sldId id="357" r:id="rId18"/>
    <p:sldId id="358" r:id="rId19"/>
    <p:sldId id="359" r:id="rId20"/>
    <p:sldId id="360" r:id="rId21"/>
    <p:sldId id="318" r:id="rId22"/>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40CA86-8D14-49A1-8257-A1E74A16E89E}" v="1" dt="2024-02-20T16:57:20.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78" autoAdjust="0"/>
    <p:restoredTop sz="84082" autoAdjust="0"/>
  </p:normalViewPr>
  <p:slideViewPr>
    <p:cSldViewPr>
      <p:cViewPr varScale="1">
        <p:scale>
          <a:sx n="62" d="100"/>
          <a:sy n="62" d="100"/>
        </p:scale>
        <p:origin x="1902" y="42"/>
      </p:cViewPr>
      <p:guideLst>
        <p:guide orient="horz" pos="4032"/>
        <p:guide pos="2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Bixler" userId="383e235c5528b002" providerId="LiveId" clId="{2240CA86-8D14-49A1-8257-A1E74A16E89E}"/>
    <pc:docChg chg="addSld delSld modSld">
      <pc:chgData name="Brett Bixler" userId="383e235c5528b002" providerId="LiveId" clId="{2240CA86-8D14-49A1-8257-A1E74A16E89E}" dt="2024-02-20T16:57:23.156" v="2" actId="47"/>
      <pc:docMkLst>
        <pc:docMk/>
      </pc:docMkLst>
      <pc:sldChg chg="del">
        <pc:chgData name="Brett Bixler" userId="383e235c5528b002" providerId="LiveId" clId="{2240CA86-8D14-49A1-8257-A1E74A16E89E}" dt="2024-02-20T16:57:23.156" v="2" actId="47"/>
        <pc:sldMkLst>
          <pc:docMk/>
          <pc:sldMk cId="516413357" sldId="353"/>
        </pc:sldMkLst>
      </pc:sldChg>
      <pc:sldChg chg="modSp mod">
        <pc:chgData name="Brett Bixler" userId="383e235c5528b002" providerId="LiveId" clId="{2240CA86-8D14-49A1-8257-A1E74A16E89E}" dt="2024-02-20T16:11:36.592" v="0" actId="1076"/>
        <pc:sldMkLst>
          <pc:docMk/>
          <pc:sldMk cId="2500610691" sldId="365"/>
        </pc:sldMkLst>
        <pc:picChg chg="mod">
          <ac:chgData name="Brett Bixler" userId="383e235c5528b002" providerId="LiveId" clId="{2240CA86-8D14-49A1-8257-A1E74A16E89E}" dt="2024-02-20T16:11:36.592" v="0" actId="1076"/>
          <ac:picMkLst>
            <pc:docMk/>
            <pc:sldMk cId="2500610691" sldId="365"/>
            <ac:picMk id="6" creationId="{A3D894F5-48C9-5424-05A0-EB62CDA4F22D}"/>
          </ac:picMkLst>
        </pc:picChg>
      </pc:sldChg>
      <pc:sldChg chg="add">
        <pc:chgData name="Brett Bixler" userId="383e235c5528b002" providerId="LiveId" clId="{2240CA86-8D14-49A1-8257-A1E74A16E89E}" dt="2024-02-20T16:57:20.846" v="1"/>
        <pc:sldMkLst>
          <pc:docMk/>
          <pc:sldMk cId="4041788423" sldId="3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2/20/2024</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Finance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r>
            <a:r>
              <a:rPr lang="en-US" sz="1200" kern="1200">
                <a:solidFill>
                  <a:schemeClr val="tx1"/>
                </a:solidFill>
                <a:effectLst/>
                <a:latin typeface="Arial" charset="0"/>
                <a:ea typeface="+mn-ea"/>
                <a:cs typeface="+mn-cs"/>
              </a:rPr>
              <a:t>at  AT </a:t>
            </a:r>
            <a:r>
              <a:rPr lang="en-US" sz="1200" kern="1200" dirty="0">
                <a:solidFill>
                  <a:schemeClr val="tx1"/>
                </a:solidFill>
                <a:effectLst/>
                <a:latin typeface="Arial" charset="0"/>
                <a:ea typeface="+mn-ea"/>
                <a:cs typeface="+mn-cs"/>
              </a:rPr>
              <a:t>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18</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Finance curriculum for students scheduling for the Fall 2024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both FIN 305W and either FIN 406 or FIN 408.</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BLAW 341 in order to meet degree requirements.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Finance.  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pPr marL="0" indent="0">
              <a:buNone/>
              <a:defRPr/>
            </a:pPr>
            <a:r>
              <a:rPr lang="en-US" dirty="0"/>
              <a:t>For example, students in the Finance major must complete in residence with Smeal College faculty all 300 level and above Finance courses.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 Natural Sciences, GA Art, GH Humanities, GS Social and Behavioral Sciences, and GHW Health and Wellness.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advisor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three credits at a United States culture, also known as US culture, and three credits of an international culture, also known as IL Culture.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Often you may fulfill a US or IL cultures requirement, while also fulfilling a general education requirement in the Arts, Humanities or the Social and Behavioral Sciences.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courses are identified on the schedule of courses by AUS or IL after the course description.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also requires 2 inter-domain or integrative studies courses, to be taken while fulfilling the general education requirements.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 sure that you have scheduled a total of six credits in inter-domain coursework.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may also schedule courses such as World Language if you have not yet reached the third level, CAS 100 Public Speaking, or English 202D Business Writing, in order to complete your Smeal General Education requirement.</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564708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gstudents.smeal.psu.edu/student-organizations" TargetMode="External"/><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global.psu.edu/" TargetMode="External"/><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finance-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8.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finance-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finance-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65CA7061-0A6B-7B4C-A12A-10AB8D8631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114"/>
    </mc:Choice>
    <mc:Fallback xmlns="">
      <p:transition advTm="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8" objId="4"/>
        <p14:stopEvt time="7914"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5862"/>
    </mc:Choice>
    <mc:Fallback xmlns="">
      <p:transition advTm="2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 objId="7"/>
        <p14:stopEvt time="23964"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668"/>
    </mc:Choice>
    <mc:Fallback xmlns="">
      <p:transition advTm="3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 objId="5"/>
        <p14:stopEvt time="29762"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3421"/>
    </mc:Choice>
    <mc:Fallback xmlns="">
      <p:transition advTm="5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3" objId="5"/>
        <p14:stopEvt time="53188"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161"/>
    </mc:Choice>
    <mc:Fallback xmlns="">
      <p:transition advTm="1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 objId="7"/>
        <p14:stopEvt time="14161"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7535"/>
    </mc:Choice>
    <mc:Fallback xmlns="">
      <p:transition advTm="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2" objId="5"/>
        <p14:stopEvt time="7535"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270"/>
    </mc:Choice>
    <mc:Fallback xmlns="">
      <p:transition advTm="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3" objId="6"/>
        <p14:stopEvt time="6086"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8021"/>
    </mc:Choice>
    <mc:Fallback xmlns="">
      <p:transition advTm="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8021"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448"/>
    </mc:Choice>
    <mc:Fallback xmlns="">
      <p:transition advTm="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7" objId="6"/>
        <p14:stopEvt time="6448"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hlinkClick r:id="rId5"/>
              </a:rPr>
              <a:t>https://bulletins.psu.edu/undergraduate/colleges/smeal-business/finance-bs/#suggestedacademicplantext</a:t>
            </a:r>
            <a:endParaRPr lang="en-US" sz="1400" dirty="0"/>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a:t>
            </a:r>
            <a:r>
              <a:rPr lang="en-US" sz="1400">
                <a:hlinkClick r:id="rId8"/>
              </a:rPr>
              <a:t>foreign-language-policy</a:t>
            </a:r>
            <a:r>
              <a:rPr lang="en-US" sz="1400"/>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1914"/>
    </mc:Choice>
    <mc:Fallback xmlns="">
      <p:transition advTm="2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 objId="2"/>
        <p14:stopEvt time="18856"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932"/>
    </mc:Choice>
    <mc:Fallback xmlns="">
      <p:transition advTm="2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4" objId="6"/>
        <p14:stopEvt time="28112"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Finance</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FIN Major in FA 24</a:t>
            </a:r>
            <a:endParaRPr lang="en-US" dirty="0">
              <a:solidFill>
                <a:schemeClr val="bg1"/>
              </a:solidFill>
            </a:endParaRPr>
          </a:p>
          <a:p>
            <a:pPr>
              <a:defRPr/>
            </a:pPr>
            <a:r>
              <a:rPr lang="en-US" dirty="0"/>
              <a:t>Smeal Undergraduate Advising</a:t>
            </a:r>
          </a:p>
        </p:txBody>
      </p:sp>
      <p:pic>
        <p:nvPicPr>
          <p:cNvPr id="6" name="Audio 5">
            <a:hlinkClick r:id="" action="ppaction://media"/>
            <a:extLst>
              <a:ext uri="{FF2B5EF4-FFF2-40B4-BE49-F238E27FC236}">
                <a16:creationId xmlns:a16="http://schemas.microsoft.com/office/drawing/2014/main" id="{A3D894F5-48C9-5424-05A0-EB62CDA4F2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5625" t="-15625" r="-15625" b="-15625"/>
          <a:stretch>
            <a:fillRect/>
          </a:stretch>
        </p:blipFill>
        <p:spPr>
          <a:xfrm>
            <a:off x="457200" y="6019800"/>
            <a:ext cx="533400" cy="5334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1504"/>
    </mc:Choice>
    <mc:Fallback xmlns="">
      <p:transition advTm="1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a:bodyPr>
          <a:lstStyle/>
          <a:p>
            <a:r>
              <a:rPr lang="en-US" b="1" dirty="0">
                <a:solidFill>
                  <a:schemeClr val="bg1"/>
                </a:solidFill>
              </a:rPr>
              <a:t>Recommended FIN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fontScale="92500"/>
          </a:bodyPr>
          <a:lstStyle/>
          <a:p>
            <a:pPr>
              <a:buNone/>
            </a:pPr>
            <a:r>
              <a:rPr lang="en-US" sz="4000" u="sng" dirty="0">
                <a:solidFill>
                  <a:schemeClr val="bg1"/>
                </a:solidFill>
              </a:rPr>
              <a:t>Fall 2024</a:t>
            </a:r>
          </a:p>
          <a:p>
            <a:pPr>
              <a:buNone/>
            </a:pPr>
            <a:r>
              <a:rPr lang="en-US" dirty="0">
                <a:solidFill>
                  <a:schemeClr val="bg1"/>
                </a:solidFill>
              </a:rPr>
              <a:t>FIN 305W</a:t>
            </a:r>
          </a:p>
          <a:p>
            <a:pPr>
              <a:buNone/>
            </a:pPr>
            <a:r>
              <a:rPr lang="en-US" dirty="0">
                <a:solidFill>
                  <a:schemeClr val="bg1"/>
                </a:solidFill>
              </a:rPr>
              <a:t>FIN 406 or 408	</a:t>
            </a:r>
          </a:p>
          <a:p>
            <a:pPr>
              <a:buNone/>
            </a:pPr>
            <a:r>
              <a:rPr lang="en-US" dirty="0">
                <a:solidFill>
                  <a:schemeClr val="bg1"/>
                </a:solidFill>
              </a:rPr>
              <a:t>ENGL 202D</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fontScale="92500"/>
          </a:bodyPr>
          <a:lstStyle/>
          <a:p>
            <a:pPr>
              <a:buNone/>
            </a:pPr>
            <a:r>
              <a:rPr lang="en-US" sz="4000" u="sng" dirty="0">
                <a:solidFill>
                  <a:schemeClr val="bg1"/>
                </a:solidFill>
              </a:rPr>
              <a:t>Spring 2025</a:t>
            </a:r>
          </a:p>
          <a:p>
            <a:pPr>
              <a:buNone/>
            </a:pPr>
            <a:r>
              <a:rPr lang="en-US" dirty="0">
                <a:solidFill>
                  <a:schemeClr val="bg1"/>
                </a:solidFill>
              </a:rPr>
              <a:t>FIN 4XX – Additional FIN</a:t>
            </a:r>
          </a:p>
          <a:p>
            <a:pPr>
              <a:buNone/>
            </a:pPr>
            <a:r>
              <a:rPr lang="en-US" dirty="0">
                <a:solidFill>
                  <a:schemeClr val="bg1"/>
                </a:solidFill>
              </a:rPr>
              <a:t>FIN 408 or 406</a:t>
            </a:r>
          </a:p>
          <a:p>
            <a:pPr>
              <a:buNone/>
            </a:pPr>
            <a:r>
              <a:rPr lang="en-US" dirty="0">
                <a:solidFill>
                  <a:schemeClr val="bg1"/>
                </a:solidFill>
              </a:rPr>
              <a:t>Gen Ed</a:t>
            </a:r>
          </a:p>
          <a:p>
            <a:pPr>
              <a:buNone/>
            </a:pPr>
            <a:r>
              <a:rPr lang="en-US" dirty="0">
                <a:solidFill>
                  <a:schemeClr val="bg1"/>
                </a:solidFill>
              </a:rPr>
              <a:t>BLAW 341 or BA 342</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83161"/>
            <a:ext cx="7239000"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hlinkClick r:id="rId5"/>
              </a:rPr>
              <a:t>https://bulletins.psu.edu/undergraduate/colleges/smeal-business/finance-bs/#suggestedacademicplantext</a:t>
            </a:r>
            <a:endParaRPr lang="en-US" sz="1600" dirty="0"/>
          </a:p>
        </p:txBody>
      </p:sp>
      <p:pic>
        <p:nvPicPr>
          <p:cNvPr id="9" name="Audio 8">
            <a:hlinkClick r:id="" action="ppaction://media"/>
            <a:extLst>
              <a:ext uri="{FF2B5EF4-FFF2-40B4-BE49-F238E27FC236}">
                <a16:creationId xmlns:a16="http://schemas.microsoft.com/office/drawing/2014/main" id="{9B73813A-0B8A-4977-6963-8915543259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5625" t="-15625" r="-15625" b="-15625"/>
          <a:stretch>
            <a:fillRect/>
          </a:stretch>
        </p:blipFill>
        <p:spPr>
          <a:xfrm>
            <a:off x="609600" y="5723956"/>
            <a:ext cx="533400" cy="53340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20860"/>
    </mc:Choice>
    <mc:Fallback xmlns="">
      <p:transition advTm="2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068"/>
    </mc:Choice>
    <mc:Fallback xmlns="">
      <p:transition advTm="5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6" objId="7"/>
        <p14:stopEvt time="54767"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0DD2F0CD-F17E-2B46-BCD2-8BE2EC1556E1}"/>
              </a:ext>
            </a:extLst>
          </p:cNvPr>
          <p:cNvSpPr>
            <a:spLocks noChangeArrowheads="1"/>
          </p:cNvSpPr>
          <p:nvPr/>
        </p:nvSpPr>
        <p:spPr bwMode="auto">
          <a:xfrm>
            <a:off x="3124200" y="19050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FINANCE</a:t>
            </a:r>
          </a:p>
        </p:txBody>
      </p:sp>
      <p:sp>
        <p:nvSpPr>
          <p:cNvPr id="14" name="Rectangle 6">
            <a:extLst>
              <a:ext uri="{FF2B5EF4-FFF2-40B4-BE49-F238E27FC236}">
                <a16:creationId xmlns:a16="http://schemas.microsoft.com/office/drawing/2014/main" id="{617BF34B-2214-DD44-B3B9-DBCF348288E6}"/>
              </a:ext>
            </a:extLst>
          </p:cNvPr>
          <p:cNvSpPr>
            <a:spLocks noChangeArrowheads="1"/>
          </p:cNvSpPr>
          <p:nvPr/>
        </p:nvSpPr>
        <p:spPr bwMode="auto">
          <a:xfrm>
            <a:off x="3901336" y="3678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Finance</a:t>
            </a:r>
          </a:p>
          <a:p>
            <a:pPr algn="ctr">
              <a:lnSpc>
                <a:spcPct val="100000"/>
              </a:lnSpc>
              <a:spcBef>
                <a:spcPct val="0"/>
              </a:spcBef>
              <a:defRPr/>
            </a:pPr>
            <a:r>
              <a:rPr lang="en-US" sz="1800" b="1" dirty="0">
                <a:solidFill>
                  <a:schemeClr val="tx1"/>
                </a:solidFill>
                <a:latin typeface="Myriad Pro"/>
              </a:rPr>
              <a:t>Courses</a:t>
            </a:r>
          </a:p>
        </p:txBody>
      </p:sp>
      <p:sp>
        <p:nvSpPr>
          <p:cNvPr id="16" name="Rectangle 8">
            <a:extLst>
              <a:ext uri="{FF2B5EF4-FFF2-40B4-BE49-F238E27FC236}">
                <a16:creationId xmlns:a16="http://schemas.microsoft.com/office/drawing/2014/main" id="{572CD96A-4532-714B-B3C9-91F9DF01EA4A}"/>
              </a:ext>
            </a:extLst>
          </p:cNvPr>
          <p:cNvSpPr>
            <a:spLocks noChangeArrowheads="1"/>
          </p:cNvSpPr>
          <p:nvPr/>
        </p:nvSpPr>
        <p:spPr bwMode="auto">
          <a:xfrm>
            <a:off x="6556332" y="12954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7BEEDD33-3091-A54C-BD6E-704FE06FC7CE}"/>
              </a:ext>
            </a:extLst>
          </p:cNvPr>
          <p:cNvSpPr>
            <a:spLocks noChangeArrowheads="1"/>
          </p:cNvSpPr>
          <p:nvPr/>
        </p:nvSpPr>
        <p:spPr bwMode="auto">
          <a:xfrm>
            <a:off x="6710819" y="34290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B2E8CAFF-3364-E440-81BE-AF570DA86A15}"/>
              </a:ext>
            </a:extLst>
          </p:cNvPr>
          <p:cNvSpPr>
            <a:spLocks noChangeArrowheads="1"/>
          </p:cNvSpPr>
          <p:nvPr/>
        </p:nvSpPr>
        <p:spPr bwMode="auto">
          <a:xfrm>
            <a:off x="3962400" y="48768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41B71618-5B10-274D-A202-232D01E5A13F}"/>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F9E99875-45EC-CC47-9F73-3755ABB52C55}"/>
              </a:ext>
            </a:extLst>
          </p:cNvPr>
          <p:cNvSpPr>
            <a:spLocks noChangeArrowheads="1"/>
          </p:cNvSpPr>
          <p:nvPr/>
        </p:nvSpPr>
        <p:spPr bwMode="auto">
          <a:xfrm>
            <a:off x="620038" y="932841"/>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6053157"/>
            <a:ext cx="5410200" cy="437043"/>
          </a:xfrm>
          <a:prstGeom prst="rect">
            <a:avLst/>
          </a:prstGeom>
        </p:spPr>
        <p:txBody>
          <a:bodyPr wrap="square" anchor="t">
            <a:spAutoFit/>
          </a:bodyPr>
          <a:lstStyle/>
          <a:p>
            <a:r>
              <a:rPr lang="en-US" dirty="0">
                <a:latin typeface="Arial"/>
                <a:cs typeface="Arial"/>
              </a:rPr>
              <a:t>LINK: </a:t>
            </a:r>
            <a:r>
              <a:rPr lang="en-US" dirty="0">
                <a:hlinkClick r:id="rId5"/>
              </a:rPr>
              <a:t>https://bulletins.psu.edu/undergraduate/colleges/smeal-business/finance-bs/#suggestedacademicplantext</a:t>
            </a:r>
            <a:endParaRPr lang="en-US" dirty="0"/>
          </a:p>
        </p:txBody>
      </p:sp>
      <p:pic>
        <p:nvPicPr>
          <p:cNvPr id="10" name="Recorded Sound">
            <a:hlinkClick r:id="" action="ppaction://media"/>
            <a:extLst>
              <a:ext uri="{FF2B5EF4-FFF2-40B4-BE49-F238E27FC236}">
                <a16:creationId xmlns:a16="http://schemas.microsoft.com/office/drawing/2014/main" id="{DAE8C001-2051-F04F-9192-333FF989F2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02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3980"/>
    </mc:Choice>
    <mc:Fallback xmlns="">
      <p:transition advTm="3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5" objId="10"/>
        <p14:stopEvt time="33190"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6737"/>
    </mc:Choice>
    <mc:Fallback xmlns="">
      <p:transition advTm="4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0" objId="6"/>
        <p14:stopEvt time="46078"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Finance major must complete in residence with Smeal College faculty all 300 level and above Finance courses.  </a:t>
            </a:r>
          </a:p>
          <a:p>
            <a:pPr marL="0" indent="0">
              <a:buNone/>
              <a:defRPr/>
            </a:pPr>
            <a:r>
              <a:rPr lang="en-US"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8D78E405-A7C2-7844-B6B5-B8203C23D2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3860" y="6176962"/>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1396"/>
    </mc:Choice>
    <mc:Fallback xmlns="">
      <p:transition advTm="5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 objId="6"/>
        <p14:stopEvt time="50834"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7" name="Recorded Sound 17">
            <a:hlinkClick r:id="" action="ppaction://media"/>
            <a:extLst>
              <a:ext uri="{FF2B5EF4-FFF2-40B4-BE49-F238E27FC236}">
                <a16:creationId xmlns:a16="http://schemas.microsoft.com/office/drawing/2014/main" id="{2C97EFA3-B973-1046-AFC2-DE20C928B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171" y="6143627"/>
            <a:ext cx="406400" cy="406400"/>
          </a:xfrm>
          <a:prstGeom prst="rect">
            <a:avLst/>
          </a:prstGeom>
        </p:spPr>
      </p:pic>
    </p:spTree>
    <p:extLst>
      <p:ext uri="{BB962C8B-B14F-4D97-AF65-F5344CB8AC3E}">
        <p14:creationId xmlns:p14="http://schemas.microsoft.com/office/powerpoint/2010/main" val="4041788423"/>
      </p:ext>
    </p:extLst>
  </p:cSld>
  <p:clrMapOvr>
    <a:masterClrMapping/>
  </p:clrMapOvr>
  <mc:AlternateContent xmlns:mc="http://schemas.openxmlformats.org/markup-compatibility/2006" xmlns:p14="http://schemas.microsoft.com/office/powerpoint/2010/main">
    <mc:Choice Requires="p14">
      <p:transition spd="slow" p14:dur="2000" advTm="118803"/>
    </mc:Choice>
    <mc:Fallback xmlns="">
      <p:transition spd="slow" advTm="11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0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7" objId="17"/>
        <p14:stopEvt time="118751" objId="17"/>
      </p14:showEvtLst>
    </p:ext>
  </p:extLst>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4C163B-9134-49B8-8D5C-A9E370776561}">
  <ds:schemaRefs>
    <ds:schemaRef ds:uri="http://schemas.microsoft.com/office/2006/metadata/properties"/>
    <ds:schemaRef ds:uri="http://schemas.microsoft.com/office/infopath/2007/PartnerControls"/>
    <ds:schemaRef ds:uri="http://schemas.microsoft.com/sharepoint/v4"/>
  </ds:schemaRefs>
</ds:datastoreItem>
</file>

<file path=customXml/itemProps2.xml><?xml version="1.0" encoding="utf-8"?>
<ds:datastoreItem xmlns:ds="http://schemas.openxmlformats.org/officeDocument/2006/customXml" ds:itemID="{A7716226-B31F-4041-A70E-A4157CCC9BD3}"/>
</file>

<file path=customXml/itemProps3.xml><?xml version="1.0" encoding="utf-8"?>
<ds:datastoreItem xmlns:ds="http://schemas.openxmlformats.org/officeDocument/2006/customXml" ds:itemID="{B063A1E5-7ACC-4A50-BD8F-5DB26CFC8FF1}">
  <ds:schemaRefs>
    <ds:schemaRef ds:uri="http://schemas.microsoft.com/sharepoint/v3/contenttype/forms"/>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9375</TotalTime>
  <Words>2105</Words>
  <Application>Microsoft Office PowerPoint</Application>
  <PresentationFormat>On-screen Show (4:3)</PresentationFormat>
  <Paragraphs>237</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굴림</vt:lpstr>
      <vt:lpstr>Arial</vt:lpstr>
      <vt:lpstr>Myriad Pro</vt:lpstr>
      <vt:lpstr>Smeal Master</vt:lpstr>
      <vt:lpstr>The Smeal College of Business</vt:lpstr>
      <vt:lpstr>Smeal Undergraduate Education</vt:lpstr>
      <vt:lpstr>Scheduling Presentation Finance</vt:lpstr>
      <vt:lpstr>Recommended FIN Schedule</vt:lpstr>
      <vt:lpstr>What To Do If a Course Is Full</vt:lpstr>
      <vt:lpstr>PowerPoint Presentation</vt:lpstr>
      <vt:lpstr>Smeal Minors</vt:lpstr>
      <vt:lpstr>Smeal College Policy</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Bixler, Brett Alan</cp:lastModifiedBy>
  <cp:revision>357</cp:revision>
  <cp:lastPrinted>2018-12-21T18:59:57Z</cp:lastPrinted>
  <dcterms:created xsi:type="dcterms:W3CDTF">2005-12-09T16:58:48Z</dcterms:created>
  <dcterms:modified xsi:type="dcterms:W3CDTF">2024-02-20T16:57:29Z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