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4"/>
  </p:notesMasterIdLst>
  <p:handoutMasterIdLst>
    <p:handoutMasterId r:id="rId25"/>
  </p:handoutMasterIdLst>
  <p:sldIdLst>
    <p:sldId id="256" r:id="rId5"/>
    <p:sldId id="346" r:id="rId6"/>
    <p:sldId id="365" r:id="rId7"/>
    <p:sldId id="348" r:id="rId8"/>
    <p:sldId id="345" r:id="rId9"/>
    <p:sldId id="327" r:id="rId10"/>
    <p:sldId id="351" r:id="rId11"/>
    <p:sldId id="352" r:id="rId12"/>
    <p:sldId id="366" r:id="rId13"/>
    <p:sldId id="353" r:id="rId14"/>
    <p:sldId id="354" r:id="rId15"/>
    <p:sldId id="364" r:id="rId16"/>
    <p:sldId id="355" r:id="rId17"/>
    <p:sldId id="356" r:id="rId18"/>
    <p:sldId id="357" r:id="rId19"/>
    <p:sldId id="358" r:id="rId20"/>
    <p:sldId id="359" r:id="rId21"/>
    <p:sldId id="360" r:id="rId22"/>
    <p:sldId id="318" r:id="rId23"/>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FF00"/>
    <a:srgbClr val="B2B2B2"/>
    <a:srgbClr val="808080"/>
    <a:srgbClr val="3366CC"/>
    <a:srgbClr val="996633"/>
    <a:srgbClr val="C0C0C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C0D9F-B7C8-46E4-B651-D944A688AD94}" v="5" dt="2025-02-25T15:46:44.744"/>
    <p1510:client id="{FCDC4F43-A8C1-62AB-9994-EF7EAABBC077}" v="5" dt="2025-02-24T18:53:46.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7" autoAdjust="0"/>
    <p:restoredTop sz="84110" autoAdjust="0"/>
  </p:normalViewPr>
  <p:slideViewPr>
    <p:cSldViewPr>
      <p:cViewPr varScale="1">
        <p:scale>
          <a:sx n="67" d="100"/>
          <a:sy n="67" d="100"/>
        </p:scale>
        <p:origin x="184" y="920"/>
      </p:cViewPr>
      <p:guideLst>
        <p:guide orient="horz" pos="4032"/>
        <p:guide pos="2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3/4/25</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E406478-966E-4657-AD7A-134E5D29E4A7}" type="slidenum">
              <a:rPr lang="en-US"/>
              <a:pPr/>
              <a:t>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Finance and welcome to the Smeal College of Business.</a:t>
            </a:r>
          </a:p>
        </p:txBody>
      </p:sp>
    </p:spTree>
    <p:extLst>
      <p:ext uri="{BB962C8B-B14F-4D97-AF65-F5344CB8AC3E}">
        <p14:creationId xmlns:p14="http://schemas.microsoft.com/office/powerpoint/2010/main" val="23699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GN/natural sciences, GA/arts, GH/humanities, GS/social and behavioral sciences, and GHW/health and wellness categories.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adviser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3 credits of a United States culture (also known as US culture) and 3 credits of an International culture (also known as IL culture).  Often you may fulfill a US or IL cultures requirement, while also fulfilling a general education requirement in the arts, humanities, or the social and behavioral sciences.  These courses are identified on the Schedule of Courses by a US or IL after the course description.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Penn State also requires two Interdomain (Integrative Studies courses) to be taken while fulfilling the general education requirements. Be sure that you have earned a total of 6 credits in Interdomain coursework. These courses are identified with an ID after the course description.</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You may also schedule courses such as World Language if you have not yet reached the 003 level, CAS 100 (public speaking) or English 202D (Business writing) in order to complete your Smeal general education requirements.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356470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Adviser. You will no longer use the “What 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277926-9A79-4410-95D4-6B6B9CBD9023}" type="slidenum">
              <a:rPr lang="en-US"/>
              <a:pPr/>
              <a:t>19</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Tree>
    <p:extLst>
      <p:ext uri="{BB962C8B-B14F-4D97-AF65-F5344CB8AC3E}">
        <p14:creationId xmlns:p14="http://schemas.microsoft.com/office/powerpoint/2010/main" val="3133740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Finance curriculum for students scheduling for the Fall 2025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1505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it is crucial to schedule both FIN 305W and either FIN 406 or FIN 408.</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625616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5EAE655-5E97-4521-AD4B-BCF41826CCE7}" type="slidenum">
              <a:rPr lang="en-US"/>
              <a:pPr/>
              <a:t>5</a:t>
            </a:fld>
            <a:endParaRPr lang="en-US"/>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mn-ea"/>
                <a:cs typeface="+mn-cs"/>
              </a:rPr>
              <a:t>If all sections of a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Waitlist tutorial.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you would like to be added to the waitlist.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a:t>
            </a:r>
            <a:r>
              <a:rPr lang="en-US" sz="1200" strike="sngStrike"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adviser about what courses are appropriate.</a:t>
            </a:r>
          </a:p>
        </p:txBody>
      </p:sp>
    </p:spTree>
    <p:extLst>
      <p:ext uri="{BB962C8B-B14F-4D97-AF65-F5344CB8AC3E}">
        <p14:creationId xmlns:p14="http://schemas.microsoft.com/office/powerpoint/2010/main" val="109256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C2677FC-4DC9-411B-B445-300642041609}" type="slidenum">
              <a:rPr lang="en-US"/>
              <a:pPr/>
              <a:t>6</a:t>
            </a:fld>
            <a:endParaRPr 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You may also want to consider scheduling courses that fulfill the two-piece sequence requirement.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 link to this list is found at the bottom of the Recommended Academic Plan for Finance.  All Academic Plans are found on the Smeal Exchange website.</a:t>
            </a:r>
          </a:p>
        </p:txBody>
      </p:sp>
    </p:spTree>
    <p:extLst>
      <p:ext uri="{BB962C8B-B14F-4D97-AF65-F5344CB8AC3E}">
        <p14:creationId xmlns:p14="http://schemas.microsoft.com/office/powerpoint/2010/main" val="186517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 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Sciences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pPr marL="0" indent="0">
              <a:buNone/>
              <a:defRPr/>
            </a:pPr>
            <a:r>
              <a:rPr lang="en-US" dirty="0"/>
              <a:t>For example, students in the Finance major must complete in residence with Smeal College faculty all 300 level and above Finance courses.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requesting to repeat a Major Field course and any other Smeal-taught Junior level required course are not guaranteed. Consult with your academic adviser when scheduling to avoid overloading your schedule. Drop courses during Drop/Add week to avoid a Late Drop. Earning a D or an F in a course or late dropping a course, each count as an attempt to take a course.  A 3</a:t>
            </a:r>
            <a:r>
              <a:rPr lang="en-US" baseline="30000" dirty="0"/>
              <a:t>rd</a:t>
            </a:r>
            <a:r>
              <a:rPr lang="en-US" dirty="0"/>
              <a:t> attempt for any reason may not be approved. </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97585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7F10B930-97EF-EA4A-937A-0FAE111E154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D5F4EF46-3A4D-EB42-A6F3-67A29ACA3D8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SU Logo">
            <a:extLst>
              <a:ext uri="{FF2B5EF4-FFF2-40B4-BE49-F238E27FC236}">
                <a16:creationId xmlns:a16="http://schemas.microsoft.com/office/drawing/2014/main" id="{CF726596-7152-D742-9553-A73B2568BF8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775131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518050E2-F6DB-2548-B709-EA8CB80A7AC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E8D93CC7-DD21-F347-BF10-55CF13DFE75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B5479A72-704B-354E-8562-739D454A91E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B9770D39-1769-F940-8AC1-35E5F039B56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550A5958-96DD-1549-80FA-70EF7A2F1B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29387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374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7200"/>
            <a:ext cx="5486400" cy="4035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15048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SU Logo">
            <a:extLst>
              <a:ext uri="{FF2B5EF4-FFF2-40B4-BE49-F238E27FC236}">
                <a16:creationId xmlns:a16="http://schemas.microsoft.com/office/drawing/2014/main" id="{80C53B97-7DC8-8441-B33C-1E5FC821123C}"/>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201843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SU Logo">
            <a:extLst>
              <a:ext uri="{FF2B5EF4-FFF2-40B4-BE49-F238E27FC236}">
                <a16:creationId xmlns:a16="http://schemas.microsoft.com/office/drawing/2014/main" id="{5F134106-9F8C-7745-A5A8-6FC749B79497}"/>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ugstudents.smeal.psu.edu/student-organizations"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ugstudents.smeal.psu.edu/careers" TargetMode="External"/><Relationship Id="rId5" Type="http://schemas.openxmlformats.org/officeDocument/2006/relationships/hyperlink" Target="http://studentaffairs.psu.edu/career/"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psu.edu/" TargetMode="External"/><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finance-bs/#suggestedacademicplan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9.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finance-bs/#suggestedacademicplan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dvising.psu.edu/scheduling-course-f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finance-bs/#suggestedacademicplan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600200"/>
            <a:ext cx="8610600" cy="3733800"/>
          </a:xfrm>
        </p:spPr>
        <p:txBody>
          <a:bodyPr>
            <a:normAutofit/>
          </a:bodyPr>
          <a:lstStyle/>
          <a:p>
            <a:pPr eaLnBrk="1" hangingPunct="1">
              <a:defRPr/>
            </a:pPr>
            <a:r>
              <a:rPr lang="en-US" sz="4000" b="1" dirty="0">
                <a:solidFill>
                  <a:schemeClr val="bg1"/>
                </a:solidFill>
              </a:rPr>
              <a:t>The Smeal College of Business</a:t>
            </a:r>
          </a:p>
        </p:txBody>
      </p:sp>
      <p:pic>
        <p:nvPicPr>
          <p:cNvPr id="4" name="Recorded Sound">
            <a:hlinkClick r:id="" action="ppaction://media"/>
            <a:extLst>
              <a:ext uri="{FF2B5EF4-FFF2-40B4-BE49-F238E27FC236}">
                <a16:creationId xmlns:a16="http://schemas.microsoft.com/office/drawing/2014/main" id="{65CA7061-0A6B-7B4C-A12A-10AB8D8631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9114"/>
    </mc:Choice>
    <mc:Fallback xmlns="">
      <p:transition advTm="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8" objId="4"/>
        <p14:stopEvt time="7914"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Grp="1" noChangeArrowheads="1"/>
          </p:cNvSpPr>
          <p:nvPr>
            <p:ph type="title" idx="4294967295"/>
          </p:nvPr>
        </p:nvSpPr>
        <p:spPr bwMode="auto">
          <a:xfrm>
            <a:off x="2514599" y="1752600"/>
            <a:ext cx="2806037" cy="2509774"/>
          </a:xfrm>
          <a:prstGeom prst="irregularSeal1">
            <a:avLst/>
          </a:prstGeom>
          <a:solidFill>
            <a:schemeClr val="bg1"/>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Myriad Pro"/>
                <a:ea typeface="+mn-ea"/>
                <a:cs typeface="+mn-cs"/>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 uri="{C183D7F6-B498-43B3-948B-1728B52AA6E4}">
                <adec:decorative xmlns:adec="http://schemas.microsoft.com/office/drawing/2017/decorative" val="1"/>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 uri="{C183D7F6-B498-43B3-948B-1728B52AA6E4}">
                <adec:decorative xmlns:adec="http://schemas.microsoft.com/office/drawing/2017/decorative" val="1"/>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 uri="{C183D7F6-B498-43B3-948B-1728B52AA6E4}">
                <adec:decorative xmlns:adec="http://schemas.microsoft.com/office/drawing/2017/decorative" val="1"/>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 uri="{C183D7F6-B498-43B3-948B-1728B52AA6E4}">
                <adec:decorative xmlns:adec="http://schemas.microsoft.com/office/drawing/2017/decorative" val="1"/>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9" name="Recorded Sound">
            <a:hlinkClick r:id="" action="ppaction://media"/>
            <a:extLst>
              <a:ext uri="{FF2B5EF4-FFF2-40B4-BE49-F238E27FC236}">
                <a16:creationId xmlns:a16="http://schemas.microsoft.com/office/drawing/2014/main" id="{BD987610-0AA6-1F4A-99AF-CD400C71EC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204634"/>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p14:dur="0" advTm="134419"/>
    </mc:Choice>
    <mc:Fallback xmlns="">
      <p:transition advTm="13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8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63" objId="19"/>
        <p14:stopEvt time="134230" objId="19"/>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7" name="Recorded Sound">
            <a:hlinkClick r:id="" action="ppaction://media"/>
            <a:extLst>
              <a:ext uri="{FF2B5EF4-FFF2-40B4-BE49-F238E27FC236}">
                <a16:creationId xmlns:a16="http://schemas.microsoft.com/office/drawing/2014/main" id="{DEA7BD46-4D0A-1C49-B2FD-3D42E768614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400" y="6197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p14:dur="0" advTm="25862"/>
    </mc:Choice>
    <mc:Fallback xmlns="">
      <p:transition advTm="2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 objId="7"/>
        <p14:stopEvt time="23964"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5" name="Recorded Sound">
            <a:hlinkClick r:id="" action="ppaction://media"/>
            <a:extLst>
              <a:ext uri="{FF2B5EF4-FFF2-40B4-BE49-F238E27FC236}">
                <a16:creationId xmlns:a16="http://schemas.microsoft.com/office/drawing/2014/main" id="{4CDF8E4D-9545-E241-B732-6B86004469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197600"/>
            <a:ext cx="406400" cy="406400"/>
          </a:xfrm>
          <a:prstGeom prst="rect">
            <a:avLst/>
          </a:prstGeom>
        </p:spPr>
      </p:pic>
    </p:spTree>
    <p:extLst>
      <p:ext uri="{BB962C8B-B14F-4D97-AF65-F5344CB8AC3E}">
        <p14:creationId xmlns:p14="http://schemas.microsoft.com/office/powerpoint/2010/main" val="107327380"/>
      </p:ext>
    </p:extLst>
  </p:cSld>
  <p:clrMapOvr>
    <a:masterClrMapping/>
  </p:clrMapOvr>
  <mc:AlternateContent xmlns:mc="http://schemas.openxmlformats.org/markup-compatibility/2006" xmlns:p14="http://schemas.microsoft.com/office/powerpoint/2010/main">
    <mc:Choice Requires="p14">
      <p:transition p14:dur="0" advTm="30668"/>
    </mc:Choice>
    <mc:Fallback xmlns="">
      <p:transition advTm="3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6" objId="5"/>
        <p14:stopEvt time="29762"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5" name="Recorded Sound">
            <a:hlinkClick r:id="" action="ppaction://media"/>
            <a:extLst>
              <a:ext uri="{FF2B5EF4-FFF2-40B4-BE49-F238E27FC236}">
                <a16:creationId xmlns:a16="http://schemas.microsoft.com/office/drawing/2014/main" id="{2E217376-72D2-AC4C-93AB-A9F82A9F3B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400" y="61722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p14:dur="0" advTm="53421"/>
    </mc:Choice>
    <mc:Fallback xmlns="">
      <p:transition advTm="5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3" objId="5"/>
        <p14:stopEvt time="53188" objId="5"/>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7" name="Recorded Sound">
            <a:hlinkClick r:id="" action="ppaction://media"/>
            <a:extLst>
              <a:ext uri="{FF2B5EF4-FFF2-40B4-BE49-F238E27FC236}">
                <a16:creationId xmlns:a16="http://schemas.microsoft.com/office/drawing/2014/main" id="{47D53296-7BF8-8347-8FA2-FBE4FCB7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682" y="61976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p14:dur="0" advTm="14161"/>
    </mc:Choice>
    <mc:Fallback xmlns="">
      <p:transition advTm="1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4" objId="7"/>
        <p14:stopEvt time="14161"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5" name="Recorded Sound">
            <a:hlinkClick r:id="" action="ppaction://media"/>
            <a:extLst>
              <a:ext uri="{FF2B5EF4-FFF2-40B4-BE49-F238E27FC236}">
                <a16:creationId xmlns:a16="http://schemas.microsoft.com/office/drawing/2014/main" id="{95516D55-8F70-6E46-B046-74AF217D7B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452" y="61976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p14:dur="0" advTm="7535"/>
    </mc:Choice>
    <mc:Fallback xmlns="">
      <p:transition advTm="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2" objId="5"/>
        <p14:stopEvt time="753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5"/>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6"/>
              </a:rPr>
              <a:t>http://ugstudents.smeal.psu.edu/careers</a:t>
            </a:r>
            <a:r>
              <a:rPr lang="en-US" dirty="0">
                <a:latin typeface="Myriad Pro"/>
              </a:rPr>
              <a:t> </a:t>
            </a:r>
          </a:p>
        </p:txBody>
      </p:sp>
      <p:pic>
        <p:nvPicPr>
          <p:cNvPr id="6" name="Recorded Sound">
            <a:hlinkClick r:id="" action="ppaction://media"/>
            <a:extLst>
              <a:ext uri="{FF2B5EF4-FFF2-40B4-BE49-F238E27FC236}">
                <a16:creationId xmlns:a16="http://schemas.microsoft.com/office/drawing/2014/main" id="{82AD7D9A-1093-2E41-B45E-9EDF6F74D1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8357" y="6197600"/>
            <a:ext cx="406400" cy="406400"/>
          </a:xfrm>
          <a:prstGeom prst="rect">
            <a:avLst/>
          </a:prstGeom>
        </p:spPr>
      </p:pic>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p14:dur="0" advTm="7270"/>
    </mc:Choice>
    <mc:Fallback xmlns="">
      <p:transition advTm="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 objId="6"/>
        <p14:stopEvt time="6086"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7" name="Recorded Sound">
            <a:hlinkClick r:id="" action="ppaction://media"/>
            <a:extLst>
              <a:ext uri="{FF2B5EF4-FFF2-40B4-BE49-F238E27FC236}">
                <a16:creationId xmlns:a16="http://schemas.microsoft.com/office/drawing/2014/main" id="{92C459BD-1F49-4F45-87C3-CD22CCBB32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9852" y="6197600"/>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p14:dur="0" advTm="8021"/>
    </mc:Choice>
    <mc:Fallback xmlns="">
      <p:transition advTm="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3" objId="7"/>
        <p14:stopEvt time="8021"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6" name="Recorded Sound">
            <a:hlinkClick r:id="" action="ppaction://media"/>
            <a:extLst>
              <a:ext uri="{FF2B5EF4-FFF2-40B4-BE49-F238E27FC236}">
                <a16:creationId xmlns:a16="http://schemas.microsoft.com/office/drawing/2014/main" id="{C79F6764-DA73-834F-B189-4DFFBDAA4CE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370" y="61976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p14:dur="0" advTm="6448"/>
    </mc:Choice>
    <mc:Fallback xmlns="">
      <p:transition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7" objId="6"/>
        <p14:stopEvt time="6448"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pPr eaLnBrk="1" hangingPunct="1">
              <a:defRPr/>
            </a:pPr>
            <a:r>
              <a:rPr lang="en-US" sz="4000" b="1" dirty="0">
                <a:solidFill>
                  <a:schemeClr val="bg1"/>
                </a:solidFill>
              </a:rPr>
              <a:t>Presentation Links</a:t>
            </a:r>
          </a:p>
        </p:txBody>
      </p:sp>
      <p:sp>
        <p:nvSpPr>
          <p:cNvPr id="23555" name="Text Box 4"/>
          <p:cNvSpPr>
            <a:spLocks noGrp="1" noChangeArrowheads="1"/>
          </p:cNvSpPr>
          <p:nvPr>
            <p:ph idx="1"/>
          </p:nvPr>
        </p:nvSpPr>
        <p:spPr>
          <a:xfrm>
            <a:off x="457200" y="1011239"/>
            <a:ext cx="8458200" cy="4856162"/>
          </a:xfrm>
          <a:noFill/>
          <a:ln>
            <a:noFill/>
          </a:ln>
        </p:spPr>
        <p:txBody>
          <a:bodyPr vert="horz" lIns="91440" tIns="45720" rIns="91440" bIns="45720" rtlCol="0" anchor="t">
            <a:noAutofit/>
          </a:bodyPr>
          <a:lstStyle/>
          <a:p>
            <a:pPr>
              <a:lnSpc>
                <a:spcPct val="80000"/>
              </a:lnSpc>
              <a:spcBef>
                <a:spcPct val="10000"/>
              </a:spcBef>
              <a:buNone/>
            </a:pPr>
            <a:r>
              <a:rPr lang="en-US" sz="1400" b="1" dirty="0">
                <a:solidFill>
                  <a:schemeClr val="bg1"/>
                </a:solidFill>
              </a:rPr>
              <a:t>Major Degree Requirements Page:</a:t>
            </a:r>
          </a:p>
          <a:p>
            <a:pPr>
              <a:lnSpc>
                <a:spcPct val="80000"/>
              </a:lnSpc>
              <a:spcBef>
                <a:spcPct val="10000"/>
              </a:spcBef>
              <a:buFont typeface="Arial" panose="020B0604020202020204" pitchFamily="34" charset="0"/>
              <a:buChar char="•"/>
            </a:pPr>
            <a:r>
              <a:rPr lang="en-US" sz="1400" dirty="0">
                <a:hlinkClick r:id="rId5"/>
              </a:rPr>
              <a:t>https://bulletins.psu.edu/undergraduate/colleges/smeal-business/finance-bs/#suggestedacademicplantext</a:t>
            </a:r>
            <a:endParaRPr lang="en-US" sz="1400" dirty="0"/>
          </a:p>
          <a:p>
            <a:pPr marL="0" indent="0">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1"/>
                </a:solidFill>
              </a:rPr>
              <a:t>Minor Degree Requirements Pages:</a:t>
            </a:r>
          </a:p>
          <a:p>
            <a:pPr>
              <a:lnSpc>
                <a:spcPct val="80000"/>
              </a:lnSpc>
              <a:spcBef>
                <a:spcPct val="10000"/>
              </a:spcBef>
            </a:pPr>
            <a:r>
              <a:rPr lang="en-US" sz="1400" dirty="0">
                <a:solidFill>
                  <a:schemeClr val="bg1"/>
                </a:solidFill>
                <a:hlinkClick r:id="rId6"/>
              </a:rPr>
              <a:t>http://ugstudents.smeal.psu.edu/academics-advising/degree-requirements/minors</a:t>
            </a:r>
            <a:r>
              <a:rPr lang="en-US" sz="1400" dirty="0">
                <a:solidFill>
                  <a:schemeClr val="bg1"/>
                </a:solidFill>
              </a:rPr>
              <a:t> </a:t>
            </a:r>
            <a:br>
              <a:rPr lang="en-US" sz="1400" dirty="0">
                <a:solidFill>
                  <a:schemeClr val="bg1"/>
                </a:solidFill>
              </a:rPr>
            </a:br>
            <a:endParaRPr lang="en-US" altLang="ko-KR" sz="1400" b="1" dirty="0">
              <a:solidFill>
                <a:schemeClr val="bg1"/>
              </a:solidFill>
              <a:ea typeface="굴림" pitchFamily="124" charset="-127"/>
            </a:endParaRPr>
          </a:p>
          <a:p>
            <a:pPr>
              <a:lnSpc>
                <a:spcPct val="80000"/>
              </a:lnSpc>
              <a:spcBef>
                <a:spcPct val="10000"/>
              </a:spcBef>
              <a:buNone/>
            </a:pPr>
            <a:r>
              <a:rPr lang="en-US" sz="1400" b="1" dirty="0">
                <a:solidFill>
                  <a:schemeClr val="bg1"/>
                </a:solidFill>
              </a:rPr>
              <a:t>General Education Information:</a:t>
            </a:r>
          </a:p>
          <a:p>
            <a:pPr>
              <a:lnSpc>
                <a:spcPct val="80000"/>
              </a:lnSpc>
              <a:spcBef>
                <a:spcPct val="10000"/>
              </a:spcBef>
            </a:pPr>
            <a:r>
              <a:rPr lang="en-US" sz="1400" dirty="0">
                <a:hlinkClick r:id="rId7"/>
              </a:rPr>
              <a:t>https://bulletins.psu.edu/undergraduate/general-education/</a:t>
            </a:r>
          </a:p>
          <a:p>
            <a:pPr>
              <a:lnSpc>
                <a:spcPct val="80000"/>
              </a:lnSpc>
              <a:spcBef>
                <a:spcPct val="10000"/>
              </a:spcBef>
            </a:pPr>
            <a:r>
              <a:rPr lang="en-US" sz="1400" dirty="0">
                <a:hlinkClick r:id="rId8"/>
              </a:rPr>
              <a:t>http://ugstudents.smeal.psu.edu/academics-advising/degree-requirements/foreign-language-policy</a:t>
            </a:r>
            <a:r>
              <a:rPr lang="en-US" sz="1400" dirty="0"/>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Education Abroad Links:</a:t>
            </a:r>
          </a:p>
          <a:p>
            <a:pPr>
              <a:lnSpc>
                <a:spcPct val="80000"/>
              </a:lnSpc>
              <a:spcBef>
                <a:spcPct val="10000"/>
              </a:spcBef>
            </a:pPr>
            <a:r>
              <a:rPr lang="en-US" altLang="ko-KR" sz="1400" dirty="0">
                <a:solidFill>
                  <a:schemeClr val="bg1"/>
                </a:solidFill>
                <a:ea typeface="굴림" pitchFamily="124" charset="-127"/>
                <a:hlinkClick r:id="rId9"/>
              </a:rPr>
              <a:t>https://global.psu.edu/</a:t>
            </a:r>
            <a:r>
              <a:rPr lang="en-US" altLang="ko-KR" sz="1400" dirty="0">
                <a:solidFill>
                  <a:schemeClr val="bg1"/>
                </a:solidFill>
                <a:ea typeface="굴림" pitchFamily="124" charset="-127"/>
              </a:rPr>
              <a:t> </a:t>
            </a:r>
          </a:p>
          <a:p>
            <a:pPr>
              <a:lnSpc>
                <a:spcPct val="80000"/>
              </a:lnSpc>
              <a:spcBef>
                <a:spcPct val="10000"/>
              </a:spcBef>
            </a:pPr>
            <a:r>
              <a:rPr lang="en-US" sz="1400" dirty="0">
                <a:solidFill>
                  <a:schemeClr val="bg1"/>
                </a:solidFill>
                <a:hlinkClick r:id="rId10"/>
              </a:rPr>
              <a:t>http://ugstudents.smeal.psu.edu/study-abroad</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Career/Internship Links:</a:t>
            </a:r>
          </a:p>
          <a:p>
            <a:pPr>
              <a:lnSpc>
                <a:spcPct val="80000"/>
              </a:lnSpc>
              <a:spcBef>
                <a:spcPct val="10000"/>
              </a:spcBef>
            </a:pPr>
            <a:r>
              <a:rPr lang="en-US" sz="1400" dirty="0">
                <a:solidFill>
                  <a:schemeClr val="bg1"/>
                </a:solidFill>
                <a:hlinkClick r:id="rId11"/>
              </a:rPr>
              <a:t>https://studentaffairs.psu.edu/career</a:t>
            </a:r>
            <a:endParaRPr lang="en-US" sz="1400" dirty="0">
              <a:solidFill>
                <a:schemeClr val="bg1"/>
              </a:solidFill>
            </a:endParaRPr>
          </a:p>
          <a:p>
            <a:pPr>
              <a:lnSpc>
                <a:spcPct val="80000"/>
              </a:lnSpc>
              <a:spcBef>
                <a:spcPct val="10000"/>
              </a:spcBef>
            </a:pPr>
            <a:r>
              <a:rPr lang="en-US" sz="1400" dirty="0">
                <a:solidFill>
                  <a:schemeClr val="bg1"/>
                </a:solidFill>
                <a:hlinkClick r:id="rId12"/>
              </a:rPr>
              <a:t>http://ugstudents.smeal.psu.edu/careers</a:t>
            </a:r>
            <a:r>
              <a:rPr lang="en-US" sz="1400" dirty="0">
                <a:solidFill>
                  <a:schemeClr val="bg1"/>
                </a:solidFill>
              </a:rPr>
              <a:t> </a:t>
            </a:r>
            <a:br>
              <a:rPr lang="en-US" sz="1400" dirty="0">
                <a:solidFill>
                  <a:schemeClr val="bg1"/>
                </a:solidFill>
              </a:rPr>
            </a:br>
            <a:endParaRPr lang="en-US" sz="1400" dirty="0">
              <a:solidFill>
                <a:schemeClr val="bg1"/>
              </a:solidFill>
            </a:endParaRPr>
          </a:p>
          <a:p>
            <a:pPr>
              <a:lnSpc>
                <a:spcPct val="80000"/>
              </a:lnSpc>
              <a:spcBef>
                <a:spcPct val="10000"/>
              </a:spcBef>
              <a:buNone/>
            </a:pPr>
            <a:r>
              <a:rPr lang="en-US" sz="1400" b="1" dirty="0">
                <a:solidFill>
                  <a:schemeClr val="bg1"/>
                </a:solidFill>
              </a:rPr>
              <a:t>Smeal Student Organizations Link:</a:t>
            </a:r>
          </a:p>
          <a:p>
            <a:pPr>
              <a:lnSpc>
                <a:spcPct val="80000"/>
              </a:lnSpc>
              <a:spcBef>
                <a:spcPct val="10000"/>
              </a:spcBef>
              <a:buFont typeface="Arial" panose="020B0604020202020204" pitchFamily="34" charset="0"/>
              <a:buChar char="•"/>
            </a:pPr>
            <a:r>
              <a:rPr lang="en-US" sz="1400" dirty="0">
                <a:solidFill>
                  <a:schemeClr val="bg2"/>
                </a:solidFill>
                <a:hlinkClick r:id="rId13"/>
              </a:rPr>
              <a:t>https://ugstudents.smeal.psu.edu/student-organizations</a:t>
            </a:r>
            <a:endParaRPr lang="en-US" sz="1400" dirty="0">
              <a:solidFill>
                <a:schemeClr val="bg2"/>
              </a:solidFill>
            </a:endParaRPr>
          </a:p>
          <a:p>
            <a:pPr>
              <a:lnSpc>
                <a:spcPct val="80000"/>
              </a:lnSpc>
              <a:spcBef>
                <a:spcPct val="10000"/>
              </a:spcBef>
              <a:buNone/>
            </a:pPr>
            <a:endParaRPr lang="en-US" sz="1400" b="1" dirty="0">
              <a:solidFill>
                <a:schemeClr val="bg1"/>
              </a:solidFill>
            </a:endParaRPr>
          </a:p>
          <a:p>
            <a:pPr marL="0" indent="0">
              <a:lnSpc>
                <a:spcPct val="80000"/>
              </a:lnSpc>
              <a:spcBef>
                <a:spcPct val="10000"/>
              </a:spcBef>
              <a:buNone/>
            </a:pPr>
            <a:r>
              <a:rPr lang="en-US" sz="1400" b="1" dirty="0">
                <a:solidFill>
                  <a:schemeClr val="bg2"/>
                </a:solidFill>
              </a:rPr>
              <a:t>Waitlist Information Link:</a:t>
            </a:r>
          </a:p>
          <a:p>
            <a:pPr>
              <a:lnSpc>
                <a:spcPct val="80000"/>
              </a:lnSpc>
              <a:spcBef>
                <a:spcPct val="10000"/>
              </a:spcBef>
            </a:pPr>
            <a:r>
              <a:rPr lang="en-US" sz="1400" dirty="0">
                <a:solidFill>
                  <a:schemeClr val="bg2"/>
                </a:solidFill>
                <a:hlinkClick r:id="rId14"/>
              </a:rPr>
              <a:t>https://advising.psu.edu/scheduling-course-full</a:t>
            </a:r>
            <a:endParaRPr lang="en-US" sz="1600" b="1" dirty="0">
              <a:solidFill>
                <a:schemeClr val="bg2"/>
              </a:solidFill>
              <a:latin typeface="Myriad Pro"/>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endParaRPr lang="en-US" sz="1600" dirty="0">
              <a:solidFill>
                <a:schemeClr val="bg2"/>
              </a:solidFill>
              <a:latin typeface="Myriad Pro"/>
            </a:endParaRPr>
          </a:p>
          <a:p>
            <a:pPr eaLnBrk="1" hangingPunct="1">
              <a:lnSpc>
                <a:spcPct val="80000"/>
              </a:lnSpc>
              <a:spcBef>
                <a:spcPct val="10000"/>
              </a:spcBef>
              <a:buFontTx/>
              <a:buNone/>
            </a:pPr>
            <a:endParaRPr lang="en-US" sz="1600" b="1" dirty="0">
              <a:solidFill>
                <a:schemeClr val="bg1"/>
              </a:solidFill>
            </a:endParaRPr>
          </a:p>
          <a:p>
            <a:pPr marL="0" indent="0">
              <a:lnSpc>
                <a:spcPct val="80000"/>
              </a:lnSpc>
              <a:spcBef>
                <a:spcPct val="10000"/>
              </a:spcBef>
              <a:buNone/>
            </a:pPr>
            <a:endParaRPr lang="en-US" sz="1600" dirty="0">
              <a:solidFill>
                <a:schemeClr val="bg1"/>
              </a:solidFill>
            </a:endParaRPr>
          </a:p>
        </p:txBody>
      </p:sp>
      <p:pic>
        <p:nvPicPr>
          <p:cNvPr id="2" name="Recorded Sound">
            <a:hlinkClick r:id="" action="ppaction://media"/>
            <a:extLst>
              <a:ext uri="{FF2B5EF4-FFF2-40B4-BE49-F238E27FC236}">
                <a16:creationId xmlns:a16="http://schemas.microsoft.com/office/drawing/2014/main" id="{C5C47524-8379-45E8-8A56-12362342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5600" y="617696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1914"/>
    </mc:Choice>
    <mc:Fallback xmlns="">
      <p:transition advTm="2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1885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Recorded Sound">
            <a:hlinkClick r:id="" action="ppaction://media"/>
            <a:extLst>
              <a:ext uri="{FF2B5EF4-FFF2-40B4-BE49-F238E27FC236}">
                <a16:creationId xmlns:a16="http://schemas.microsoft.com/office/drawing/2014/main" id="{A389BED2-820A-9B4A-8A9D-354C480B6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5600" y="6197839"/>
            <a:ext cx="406400" cy="406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p14:dur="0" advTm="29932"/>
    </mc:Choice>
    <mc:Fallback xmlns="">
      <p:transition advTm="2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4" objId="6"/>
        <p14:stopEvt time="2811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59D7-108C-444D-B00A-560268933D1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Finance</a:t>
            </a:r>
            <a:endParaRPr lang="en-US" dirty="0"/>
          </a:p>
        </p:txBody>
      </p:sp>
      <p:sp>
        <p:nvSpPr>
          <p:cNvPr id="3" name="Subtitle 2">
            <a:extLst>
              <a:ext uri="{FF2B5EF4-FFF2-40B4-BE49-F238E27FC236}">
                <a16:creationId xmlns:a16="http://schemas.microsoft.com/office/drawing/2014/main" id="{B2803727-92D5-124C-B22D-23911E10E875}"/>
              </a:ext>
            </a:extLst>
          </p:cNvPr>
          <p:cNvSpPr>
            <a:spLocks noGrp="1"/>
          </p:cNvSpPr>
          <p:nvPr>
            <p:ph type="subTitle" idx="1"/>
          </p:nvPr>
        </p:nvSpPr>
        <p:spPr/>
        <p:txBody>
          <a:bodyPr/>
          <a:lstStyle/>
          <a:p>
            <a:pPr>
              <a:defRPr/>
            </a:pPr>
            <a:r>
              <a:rPr lang="en-US" dirty="0"/>
              <a:t>Entering FIN Major in FA 25</a:t>
            </a:r>
            <a:endParaRPr lang="en-US" dirty="0">
              <a:solidFill>
                <a:schemeClr val="bg1"/>
              </a:solidFill>
            </a:endParaRPr>
          </a:p>
          <a:p>
            <a:pPr>
              <a:defRPr/>
            </a:pPr>
            <a:r>
              <a:rPr lang="en-US" dirty="0"/>
              <a:t>Smeal Undergraduate Advising</a:t>
            </a:r>
          </a:p>
        </p:txBody>
      </p:sp>
      <p:pic>
        <p:nvPicPr>
          <p:cNvPr id="7" name="Video 6">
            <a:hlinkClick r:id="" action="ppaction://media"/>
            <a:extLst>
              <a:ext uri="{FF2B5EF4-FFF2-40B4-BE49-F238E27FC236}">
                <a16:creationId xmlns:a16="http://schemas.microsoft.com/office/drawing/2014/main" id="{59A2A242-762B-4ED2-15AF-5289C65CAC3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677400" y="4953000"/>
            <a:ext cx="2057400" cy="2057400"/>
          </a:xfrm>
          <a:prstGeom prst="ellipse">
            <a:avLst/>
          </a:prstGeom>
        </p:spPr>
      </p:pic>
      <p:pic>
        <p:nvPicPr>
          <p:cNvPr id="4" name="Picture 3">
            <a:extLst>
              <a:ext uri="{FF2B5EF4-FFF2-40B4-BE49-F238E27FC236}">
                <a16:creationId xmlns:a16="http://schemas.microsoft.com/office/drawing/2014/main" id="{5FAE62F5-0871-CA67-7CD9-EF1C65FEDBD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Tree>
    <p:extLst>
      <p:ext uri="{BB962C8B-B14F-4D97-AF65-F5344CB8AC3E}">
        <p14:creationId xmlns:p14="http://schemas.microsoft.com/office/powerpoint/2010/main" val="2500610691"/>
      </p:ext>
    </p:extLst>
  </p:cSld>
  <p:clrMapOvr>
    <a:masterClrMapping/>
  </p:clrMapOvr>
  <mc:AlternateContent xmlns:mc="http://schemas.openxmlformats.org/markup-compatibility/2006" xmlns:p14="http://schemas.microsoft.com/office/powerpoint/2010/main">
    <mc:Choice Requires="p14">
      <p:transition p14:dur="0" advTm="15005"/>
    </mc:Choice>
    <mc:Fallback xmlns="">
      <p:transition advTm="1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B6A7-16DB-8A42-B976-BA0C9DC835F0}"/>
              </a:ext>
            </a:extLst>
          </p:cNvPr>
          <p:cNvSpPr>
            <a:spLocks noGrp="1"/>
          </p:cNvSpPr>
          <p:nvPr>
            <p:ph type="title"/>
          </p:nvPr>
        </p:nvSpPr>
        <p:spPr/>
        <p:txBody>
          <a:bodyPr>
            <a:normAutofit/>
          </a:bodyPr>
          <a:lstStyle/>
          <a:p>
            <a:r>
              <a:rPr lang="en-US" b="1" dirty="0">
                <a:solidFill>
                  <a:schemeClr val="bg1"/>
                </a:solidFill>
              </a:rPr>
              <a:t>Recommended FIN Schedule</a:t>
            </a:r>
            <a:endParaRPr lang="en-US" dirty="0"/>
          </a:p>
        </p:txBody>
      </p:sp>
      <p:sp>
        <p:nvSpPr>
          <p:cNvPr id="3" name="Content Placeholder 2">
            <a:extLst>
              <a:ext uri="{FF2B5EF4-FFF2-40B4-BE49-F238E27FC236}">
                <a16:creationId xmlns:a16="http://schemas.microsoft.com/office/drawing/2014/main" id="{0864A3BF-C3DF-A04A-9D38-B40EE11F81A3}"/>
              </a:ext>
            </a:extLst>
          </p:cNvPr>
          <p:cNvSpPr>
            <a:spLocks noGrp="1"/>
          </p:cNvSpPr>
          <p:nvPr>
            <p:ph sz="half" idx="1"/>
          </p:nvPr>
        </p:nvSpPr>
        <p:spPr>
          <a:xfrm>
            <a:off x="457200" y="1524000"/>
            <a:ext cx="4038600" cy="3352799"/>
          </a:xfrm>
        </p:spPr>
        <p:txBody>
          <a:bodyPr>
            <a:normAutofit fontScale="92500"/>
          </a:bodyPr>
          <a:lstStyle/>
          <a:p>
            <a:pPr>
              <a:buNone/>
            </a:pPr>
            <a:r>
              <a:rPr lang="en-US" sz="4000" u="sng" dirty="0">
                <a:solidFill>
                  <a:schemeClr val="bg1"/>
                </a:solidFill>
              </a:rPr>
              <a:t>Fall 2025</a:t>
            </a:r>
          </a:p>
          <a:p>
            <a:pPr>
              <a:buNone/>
            </a:pPr>
            <a:r>
              <a:rPr lang="en-US" dirty="0">
                <a:solidFill>
                  <a:schemeClr val="bg1"/>
                </a:solidFill>
              </a:rPr>
              <a:t>FIN 305W</a:t>
            </a:r>
          </a:p>
          <a:p>
            <a:pPr>
              <a:buNone/>
            </a:pPr>
            <a:r>
              <a:rPr lang="en-US" dirty="0">
                <a:solidFill>
                  <a:schemeClr val="bg1"/>
                </a:solidFill>
              </a:rPr>
              <a:t>FIN 406 or 408	</a:t>
            </a:r>
          </a:p>
          <a:p>
            <a:pPr>
              <a:buNone/>
            </a:pPr>
            <a:r>
              <a:rPr lang="en-US" dirty="0">
                <a:solidFill>
                  <a:schemeClr val="bg1"/>
                </a:solidFill>
              </a:rPr>
              <a:t>ENGL 202D</a:t>
            </a:r>
          </a:p>
          <a:p>
            <a:pPr>
              <a:buNone/>
            </a:pPr>
            <a:r>
              <a:rPr lang="en-US" dirty="0">
                <a:solidFill>
                  <a:schemeClr val="bg1"/>
                </a:solidFill>
              </a:rPr>
              <a:t>BA 342 or BLAW 341</a:t>
            </a:r>
          </a:p>
          <a:p>
            <a:pPr>
              <a:buNone/>
            </a:pPr>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8E048819-59A4-5841-8F56-367DA6F478A8}"/>
              </a:ext>
            </a:extLst>
          </p:cNvPr>
          <p:cNvSpPr>
            <a:spLocks noGrp="1"/>
          </p:cNvSpPr>
          <p:nvPr>
            <p:ph sz="half" idx="2"/>
          </p:nvPr>
        </p:nvSpPr>
        <p:spPr>
          <a:xfrm>
            <a:off x="4648200" y="1524000"/>
            <a:ext cx="4038600" cy="3352799"/>
          </a:xfrm>
        </p:spPr>
        <p:txBody>
          <a:bodyPr>
            <a:normAutofit fontScale="92500"/>
          </a:bodyPr>
          <a:lstStyle/>
          <a:p>
            <a:pPr>
              <a:buNone/>
            </a:pPr>
            <a:r>
              <a:rPr lang="en-US" sz="4000" u="sng" dirty="0">
                <a:solidFill>
                  <a:schemeClr val="bg1"/>
                </a:solidFill>
              </a:rPr>
              <a:t>Spring 2026</a:t>
            </a:r>
          </a:p>
          <a:p>
            <a:pPr>
              <a:buNone/>
            </a:pPr>
            <a:r>
              <a:rPr lang="en-US" dirty="0">
                <a:solidFill>
                  <a:schemeClr val="bg1"/>
                </a:solidFill>
              </a:rPr>
              <a:t>FIN 4XX – Additional FIN</a:t>
            </a:r>
          </a:p>
          <a:p>
            <a:pPr>
              <a:buNone/>
            </a:pPr>
            <a:r>
              <a:rPr lang="en-US" dirty="0">
                <a:solidFill>
                  <a:schemeClr val="bg1"/>
                </a:solidFill>
              </a:rPr>
              <a:t>FIN 408 or 406</a:t>
            </a:r>
          </a:p>
          <a:p>
            <a:pPr>
              <a:buNone/>
            </a:pPr>
            <a:r>
              <a:rPr lang="en-US" dirty="0">
                <a:solidFill>
                  <a:schemeClr val="bg1"/>
                </a:solidFill>
              </a:rPr>
              <a:t>Gen Ed</a:t>
            </a:r>
          </a:p>
          <a:p>
            <a:pPr>
              <a:buNone/>
            </a:pPr>
            <a:r>
              <a:rPr lang="en-US" dirty="0">
                <a:solidFill>
                  <a:schemeClr val="bg1"/>
                </a:solidFill>
              </a:rPr>
              <a:t>BLAW 341 or BA 342</a:t>
            </a:r>
          </a:p>
          <a:p>
            <a:pPr>
              <a:buNone/>
            </a:pPr>
            <a:r>
              <a:rPr lang="en-US" dirty="0">
                <a:solidFill>
                  <a:schemeClr val="bg1"/>
                </a:solidFill>
              </a:rPr>
              <a:t>Gen Ed</a:t>
            </a:r>
            <a:endParaRPr lang="en-US" dirty="0"/>
          </a:p>
        </p:txBody>
      </p:sp>
      <p:sp>
        <p:nvSpPr>
          <p:cNvPr id="6" name="Text Box 4">
            <a:extLst>
              <a:ext uri="{FF2B5EF4-FFF2-40B4-BE49-F238E27FC236}">
                <a16:creationId xmlns:a16="http://schemas.microsoft.com/office/drawing/2014/main" id="{20036097-22E6-B44F-895A-7A331B8407A4}"/>
              </a:ext>
            </a:extLst>
          </p:cNvPr>
          <p:cNvSpPr txBox="1">
            <a:spLocks noChangeArrowheads="1"/>
          </p:cNvSpPr>
          <p:nvPr/>
        </p:nvSpPr>
        <p:spPr bwMode="auto">
          <a:xfrm>
            <a:off x="1143000" y="4983161"/>
            <a:ext cx="7239000" cy="1274195"/>
          </a:xfrm>
          <a:prstGeom prst="rect">
            <a:avLst/>
          </a:prstGeom>
          <a:noFill/>
          <a:ln w="31750">
            <a:noFill/>
            <a:miter lim="800000"/>
            <a:headEnd/>
            <a:tailEnd/>
          </a:ln>
          <a:effectLst/>
        </p:spPr>
        <p:txBody>
          <a:bodyPr wrap="square" lIns="274320" tIns="228600" rIns="274320" bIns="228600" anchor="t">
            <a:spAutoFit/>
          </a:bodyPr>
          <a:lstStyle/>
          <a:p>
            <a:pPr algn="ctr">
              <a:spcBef>
                <a:spcPct val="50000"/>
              </a:spcBef>
              <a:defRPr/>
            </a:pPr>
            <a:r>
              <a:rPr lang="en-US" sz="2400" b="1" dirty="0"/>
              <a:t>13 - 16 credits for the semester</a:t>
            </a:r>
            <a:r>
              <a:rPr lang="en-US" sz="2400" b="1" dirty="0">
                <a:solidFill>
                  <a:srgbClr val="FFFF00"/>
                </a:solidFill>
              </a:rPr>
              <a:t> </a:t>
            </a:r>
          </a:p>
          <a:p>
            <a:pPr algn="ctr">
              <a:spcBef>
                <a:spcPct val="50000"/>
              </a:spcBef>
              <a:defRPr/>
            </a:pPr>
            <a:r>
              <a:rPr lang="en-US" sz="1600" dirty="0">
                <a:hlinkClick r:id="rId5"/>
              </a:rPr>
              <a:t>https://bulletins.psu.edu/undergraduate/colleges/smeal-business/finance-bs/#suggestedacademicplantext</a:t>
            </a:r>
            <a:endParaRPr lang="en-US" sz="1600" dirty="0"/>
          </a:p>
        </p:txBody>
      </p:sp>
      <p:pic>
        <p:nvPicPr>
          <p:cNvPr id="9" name="Audio 8">
            <a:hlinkClick r:id="" action="ppaction://media"/>
            <a:extLst>
              <a:ext uri="{FF2B5EF4-FFF2-40B4-BE49-F238E27FC236}">
                <a16:creationId xmlns:a16="http://schemas.microsoft.com/office/drawing/2014/main" id="{9B73813A-0B8A-4977-6963-8915543259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5625" t="-15625" r="-15625" b="-15625"/>
          <a:stretch>
            <a:fillRect/>
          </a:stretch>
        </p:blipFill>
        <p:spPr>
          <a:xfrm>
            <a:off x="609600" y="5723956"/>
            <a:ext cx="533400" cy="533400"/>
          </a:xfrm>
          <a:prstGeom prst="rect">
            <a:avLst/>
          </a:prstGeom>
        </p:spPr>
      </p:pic>
    </p:spTree>
    <p:extLst>
      <p:ext uri="{BB962C8B-B14F-4D97-AF65-F5344CB8AC3E}">
        <p14:creationId xmlns:p14="http://schemas.microsoft.com/office/powerpoint/2010/main" val="966649827"/>
      </p:ext>
    </p:extLst>
  </p:cSld>
  <p:clrMapOvr>
    <a:masterClrMapping/>
  </p:clrMapOvr>
  <mc:AlternateContent xmlns:mc="http://schemas.openxmlformats.org/markup-compatibility/2006" xmlns:p14="http://schemas.microsoft.com/office/powerpoint/2010/main">
    <mc:Choice Requires="p14">
      <p:transition p14:dur="0" advTm="20860"/>
    </mc:Choice>
    <mc:Fallback xmlns="">
      <p:transition advTm="2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A87151D2-3FBB-48ED-BEDA-A9A52AB1CB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23000"/>
            <a:ext cx="406400" cy="406400"/>
          </a:xfrm>
          <a:prstGeom prst="rect">
            <a:avLst/>
          </a:prstGeom>
        </p:spPr>
      </p:pic>
      <p:sp>
        <p:nvSpPr>
          <p:cNvPr id="8" name="Title 7">
            <a:extLst>
              <a:ext uri="{FF2B5EF4-FFF2-40B4-BE49-F238E27FC236}">
                <a16:creationId xmlns:a16="http://schemas.microsoft.com/office/drawing/2014/main" id="{B6670FAC-B29C-D248-A846-0530C820CE9A}"/>
              </a:ext>
            </a:extLst>
          </p:cNvPr>
          <p:cNvSpPr>
            <a:spLocks noGrp="1"/>
          </p:cNvSpPr>
          <p:nvPr>
            <p:ph type="title"/>
          </p:nvPr>
        </p:nvSpPr>
        <p:spPr>
          <a:xfrm>
            <a:off x="457200" y="385176"/>
            <a:ext cx="8229600" cy="563562"/>
          </a:xfrm>
        </p:spPr>
        <p:txBody>
          <a:bodyPr>
            <a:normAutofit fontScale="90000"/>
          </a:bodyPr>
          <a:lstStyle/>
          <a:p>
            <a:r>
              <a:rPr lang="en-US" b="1" dirty="0">
                <a:solidFill>
                  <a:schemeClr val="bg1"/>
                </a:solidFill>
              </a:rPr>
              <a:t>What To Do If a Course Is Full</a:t>
            </a:r>
            <a:endParaRPr lang="en-US" dirty="0"/>
          </a:p>
        </p:txBody>
      </p:sp>
      <p:sp>
        <p:nvSpPr>
          <p:cNvPr id="11" name="Content Placeholder 2">
            <a:extLst>
              <a:ext uri="{FF2B5EF4-FFF2-40B4-BE49-F238E27FC236}">
                <a16:creationId xmlns:a16="http://schemas.microsoft.com/office/drawing/2014/main" id="{798170EE-4900-5740-8282-5AFB02BB6F10}"/>
              </a:ext>
            </a:extLst>
          </p:cNvPr>
          <p:cNvSpPr>
            <a:spLocks noGrp="1"/>
          </p:cNvSpPr>
          <p:nvPr>
            <p:ph idx="1"/>
          </p:nvPr>
        </p:nvSpPr>
        <p:spPr>
          <a:xfrm>
            <a:off x="457200" y="1083003"/>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6"/>
              </a:rPr>
              <a:t>https://advising.psu.edu/scheduling-course-full</a:t>
            </a:r>
            <a:endParaRPr lang="en-US" sz="2400" dirty="0"/>
          </a:p>
          <a:p>
            <a:endParaRPr lang="en-US" dirty="0"/>
          </a:p>
        </p:txBody>
      </p:sp>
      <p:pic>
        <p:nvPicPr>
          <p:cNvPr id="12" name="Picture 3" descr="Wait List Web page.">
            <a:extLst>
              <a:ext uri="{FF2B5EF4-FFF2-40B4-BE49-F238E27FC236}">
                <a16:creationId xmlns:a16="http://schemas.microsoft.com/office/drawing/2014/main" id="{17652B15-8306-004E-BF90-92F62704902B}"/>
              </a:ext>
            </a:extLst>
          </p:cNvPr>
          <p:cNvPicPr>
            <a:picLocks noChangeAspect="1"/>
          </p:cNvPicPr>
          <p:nvPr/>
        </p:nvPicPr>
        <p:blipFill>
          <a:blip r:embed="rId7"/>
          <a:stretch>
            <a:fillRect/>
          </a:stretch>
        </p:blipFill>
        <p:spPr>
          <a:xfrm>
            <a:off x="2499907" y="3094912"/>
            <a:ext cx="4144186" cy="1877644"/>
          </a:xfrm>
          <a:prstGeom prst="rect">
            <a:avLst/>
          </a:prstGeom>
        </p:spPr>
      </p:pic>
      <p:sp>
        <p:nvSpPr>
          <p:cNvPr id="13" name="Content Placeholder 4">
            <a:extLst>
              <a:ext uri="{FF2B5EF4-FFF2-40B4-BE49-F238E27FC236}">
                <a16:creationId xmlns:a16="http://schemas.microsoft.com/office/drawing/2014/main" id="{2EC687A6-6B95-2C4C-92D0-6EEC11A67E5E}"/>
              </a:ext>
            </a:extLst>
          </p:cNvPr>
          <p:cNvSpPr txBox="1">
            <a:spLocks/>
          </p:cNvSpPr>
          <p:nvPr/>
        </p:nvSpPr>
        <p:spPr>
          <a:xfrm>
            <a:off x="457200" y="5106821"/>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spTree>
    <p:extLst>
      <p:ext uri="{BB962C8B-B14F-4D97-AF65-F5344CB8AC3E}">
        <p14:creationId xmlns:p14="http://schemas.microsoft.com/office/powerpoint/2010/main" val="3331796265"/>
      </p:ext>
    </p:extLst>
  </p:cSld>
  <p:clrMapOvr>
    <a:masterClrMapping/>
  </p:clrMapOvr>
  <mc:AlternateContent xmlns:mc="http://schemas.openxmlformats.org/markup-compatibility/2006" xmlns:p14="http://schemas.microsoft.com/office/powerpoint/2010/main">
    <mc:Choice Requires="p14">
      <p:transition p14:dur="0" advTm="56068"/>
    </mc:Choice>
    <mc:Fallback xmlns="">
      <p:transition advTm="5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 objId="7"/>
        <p14:stopEvt time="54767"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9">
            <a:extLst>
              <a:ext uri="{FF2B5EF4-FFF2-40B4-BE49-F238E27FC236}">
                <a16:creationId xmlns:a16="http://schemas.microsoft.com/office/drawing/2014/main" id="{0DD2F0CD-F17E-2B46-BCD2-8BE2EC1556E1}"/>
              </a:ext>
            </a:extLst>
          </p:cNvPr>
          <p:cNvSpPr>
            <a:spLocks noGrp="1" noChangeArrowheads="1"/>
          </p:cNvSpPr>
          <p:nvPr>
            <p:ph type="title" idx="4294967295"/>
          </p:nvPr>
        </p:nvSpPr>
        <p:spPr bwMode="auto">
          <a:xfrm>
            <a:off x="3124200" y="1905000"/>
            <a:ext cx="3124200" cy="2590800"/>
          </a:xfrm>
          <a:prstGeom prst="irregularSeal1">
            <a:avLst/>
          </a:prstGeom>
          <a:solidFill>
            <a:srgbClr val="FFFF00"/>
          </a:solidFill>
          <a:ln w="9525">
            <a:solidFill>
              <a:schemeClr val="tx1"/>
            </a:solidFill>
            <a:prstDash/>
            <a:miter lim="800000"/>
            <a:headEnd/>
            <a:tailEnd/>
          </a:ln>
          <a:effectLst>
            <a:outerShdw dist="107763" dir="2700000" algn="ctr" rotWithShape="0">
              <a:schemeClr val="tx1">
                <a:alpha val="5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rial" charset="0"/>
                <a:ea typeface="+mn-ea"/>
                <a:cs typeface="+mn-cs"/>
              </a:rPr>
              <a:t>FINANCE</a:t>
            </a:r>
          </a:p>
        </p:txBody>
      </p:sp>
      <p:sp>
        <p:nvSpPr>
          <p:cNvPr id="14" name="Rectangle 6">
            <a:extLst>
              <a:ext uri="{FF2B5EF4-FFF2-40B4-BE49-F238E27FC236}">
                <a16:creationId xmlns:a16="http://schemas.microsoft.com/office/drawing/2014/main" id="{617BF34B-2214-DD44-B3B9-DBCF348288E6}"/>
              </a:ext>
            </a:extLst>
          </p:cNvPr>
          <p:cNvSpPr>
            <a:spLocks noChangeArrowheads="1"/>
          </p:cNvSpPr>
          <p:nvPr/>
        </p:nvSpPr>
        <p:spPr bwMode="auto">
          <a:xfrm>
            <a:off x="3901336" y="36780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Finance</a:t>
            </a:r>
          </a:p>
          <a:p>
            <a:pPr algn="ctr">
              <a:lnSpc>
                <a:spcPct val="100000"/>
              </a:lnSpc>
              <a:spcBef>
                <a:spcPct val="0"/>
              </a:spcBef>
              <a:defRPr/>
            </a:pPr>
            <a:r>
              <a:rPr lang="en-US" sz="1800" b="1" dirty="0">
                <a:solidFill>
                  <a:schemeClr val="tx1"/>
                </a:solidFill>
                <a:latin typeface="Myriad Pro"/>
              </a:rPr>
              <a:t>Courses</a:t>
            </a:r>
          </a:p>
        </p:txBody>
      </p:sp>
      <p:sp>
        <p:nvSpPr>
          <p:cNvPr id="16" name="Rectangle 8">
            <a:extLst>
              <a:ext uri="{FF2B5EF4-FFF2-40B4-BE49-F238E27FC236}">
                <a16:creationId xmlns:a16="http://schemas.microsoft.com/office/drawing/2014/main" id="{572CD96A-4532-714B-B3C9-91F9DF01EA4A}"/>
              </a:ext>
            </a:extLst>
          </p:cNvPr>
          <p:cNvSpPr>
            <a:spLocks noChangeArrowheads="1"/>
          </p:cNvSpPr>
          <p:nvPr/>
        </p:nvSpPr>
        <p:spPr bwMode="auto">
          <a:xfrm>
            <a:off x="6556332" y="1295400"/>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13" name="Rectangle 5">
            <a:extLst>
              <a:ext uri="{FF2B5EF4-FFF2-40B4-BE49-F238E27FC236}">
                <a16:creationId xmlns:a16="http://schemas.microsoft.com/office/drawing/2014/main" id="{7BEEDD33-3091-A54C-BD6E-704FE06FC7CE}"/>
              </a:ext>
            </a:extLst>
          </p:cNvPr>
          <p:cNvSpPr>
            <a:spLocks noChangeArrowheads="1"/>
          </p:cNvSpPr>
          <p:nvPr/>
        </p:nvSpPr>
        <p:spPr bwMode="auto">
          <a:xfrm>
            <a:off x="6710819" y="34290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11" name="Rectangle 2">
            <a:extLst>
              <a:ext uri="{FF2B5EF4-FFF2-40B4-BE49-F238E27FC236}">
                <a16:creationId xmlns:a16="http://schemas.microsoft.com/office/drawing/2014/main" id="{B2E8CAFF-3364-E440-81BE-AF570DA86A15}"/>
              </a:ext>
            </a:extLst>
          </p:cNvPr>
          <p:cNvSpPr>
            <a:spLocks noChangeArrowheads="1"/>
          </p:cNvSpPr>
          <p:nvPr/>
        </p:nvSpPr>
        <p:spPr bwMode="auto">
          <a:xfrm>
            <a:off x="3962400" y="487680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15" name="Rectangle 7">
            <a:extLst>
              <a:ext uri="{FF2B5EF4-FFF2-40B4-BE49-F238E27FC236}">
                <a16:creationId xmlns:a16="http://schemas.microsoft.com/office/drawing/2014/main" id="{41B71618-5B10-274D-A202-232D01E5A13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12" name="Rectangle 4">
            <a:extLst>
              <a:ext uri="{FF2B5EF4-FFF2-40B4-BE49-F238E27FC236}">
                <a16:creationId xmlns:a16="http://schemas.microsoft.com/office/drawing/2014/main" id="{F9E99875-45EC-CC47-9F73-3755ABB52C55}"/>
              </a:ext>
            </a:extLst>
          </p:cNvPr>
          <p:cNvSpPr>
            <a:spLocks noChangeArrowheads="1"/>
          </p:cNvSpPr>
          <p:nvPr/>
        </p:nvSpPr>
        <p:spPr bwMode="auto">
          <a:xfrm>
            <a:off x="620038" y="932841"/>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2" name="Rectangle 1"/>
          <p:cNvSpPr/>
          <p:nvPr/>
        </p:nvSpPr>
        <p:spPr>
          <a:xfrm>
            <a:off x="990600" y="6053157"/>
            <a:ext cx="5410200" cy="437043"/>
          </a:xfrm>
          <a:prstGeom prst="rect">
            <a:avLst/>
          </a:prstGeom>
        </p:spPr>
        <p:txBody>
          <a:bodyPr wrap="square" anchor="t">
            <a:spAutoFit/>
          </a:bodyPr>
          <a:lstStyle/>
          <a:p>
            <a:r>
              <a:rPr lang="en-US" dirty="0">
                <a:latin typeface="Arial"/>
                <a:cs typeface="Arial"/>
              </a:rPr>
              <a:t>LINK: </a:t>
            </a:r>
            <a:r>
              <a:rPr lang="en-US" dirty="0">
                <a:hlinkClick r:id="rId5"/>
              </a:rPr>
              <a:t>https://bulletins.psu.edu/undergraduate/colleges/smeal-business/finance-bs/#suggestedacademicplantext</a:t>
            </a:r>
            <a:endParaRPr lang="en-US" dirty="0"/>
          </a:p>
        </p:txBody>
      </p:sp>
      <p:pic>
        <p:nvPicPr>
          <p:cNvPr id="10" name="Recorded Sound">
            <a:hlinkClick r:id="" action="ppaction://media"/>
            <a:extLst>
              <a:ext uri="{FF2B5EF4-FFF2-40B4-BE49-F238E27FC236}">
                <a16:creationId xmlns:a16="http://schemas.microsoft.com/office/drawing/2014/main" id="{DAE8C001-2051-F04F-9192-333FF989F2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200" y="6197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3980"/>
    </mc:Choice>
    <mc:Fallback xmlns="">
      <p:transition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5" objId="10"/>
        <p14:stopEvt time="33190"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6AF35FC5-EE5A-9246-AE9C-89BD981762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p:blipFill>
        <p:spPr>
          <a:xfrm>
            <a:off x="304800" y="6153834"/>
            <a:ext cx="493931" cy="493931"/>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p14:dur="0" advTm="46737"/>
    </mc:Choice>
    <mc:Fallback xmlns="">
      <p:transition advTm="4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0" objId="6"/>
        <p14:stopEvt time="46078"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students in the Finance major must complete in residence with Smeal College faculty all 300 level and above Finance courses.  </a:t>
            </a:r>
          </a:p>
          <a:p>
            <a:pPr marL="0" indent="0">
              <a:buNone/>
              <a:defRPr/>
            </a:pPr>
            <a:r>
              <a:rPr lang="en-US" dirty="0"/>
              <a:t>Petitions for hardship exceptions from this policy may be made to the Smeal College of Business Associate Dean for Undergraduate Education.</a:t>
            </a:r>
          </a:p>
        </p:txBody>
      </p:sp>
      <p:pic>
        <p:nvPicPr>
          <p:cNvPr id="6" name="Recorded Sound">
            <a:hlinkClick r:id="" action="ppaction://media"/>
            <a:extLst>
              <a:ext uri="{FF2B5EF4-FFF2-40B4-BE49-F238E27FC236}">
                <a16:creationId xmlns:a16="http://schemas.microsoft.com/office/drawing/2014/main" id="{8D78E405-A7C2-7844-B6B5-B8203C23D28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3860" y="6176962"/>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p14:dur="0" advTm="51396"/>
    </mc:Choice>
    <mc:Fallback xmlns="">
      <p:transition advTm="5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50834"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BE7583-7B68-90ED-34E9-2B6341B2E7A0}"/>
              </a:ext>
            </a:extLst>
          </p:cNvPr>
          <p:cNvSpPr>
            <a:spLocks noGrp="1"/>
          </p:cNvSpPr>
          <p:nvPr>
            <p:ph idx="1"/>
          </p:nvPr>
        </p:nvSpPr>
        <p:spPr>
          <a:xfrm>
            <a:off x="301558" y="530158"/>
            <a:ext cx="8550612" cy="5596005"/>
          </a:xfrm>
        </p:spPr>
        <p:txBody>
          <a:bodyPr vert="horz" lIns="91440" tIns="45720" rIns="91440" bIns="45720" rtlCol="0" anchor="t">
            <a:normAutofit/>
          </a:bodyPr>
          <a:lstStyle/>
          <a:p>
            <a:pPr marL="0" indent="0">
              <a:spcBef>
                <a:spcPts val="0"/>
              </a:spcBef>
              <a:buNone/>
            </a:pPr>
            <a:r>
              <a:rPr lang="en-US" sz="2800" b="1" dirty="0">
                <a:solidFill>
                  <a:schemeClr val="bg1"/>
                </a:solidFill>
                <a:latin typeface="Aptos"/>
              </a:rPr>
              <a:t>  Request for Third Repeat of a Smeal Major Course</a:t>
            </a:r>
            <a:endParaRPr lang="en-US" sz="2800" dirty="0">
              <a:solidFill>
                <a:schemeClr val="bg1"/>
              </a:solidFill>
              <a:latin typeface="Aptos"/>
            </a:endParaRPr>
          </a:p>
          <a:p>
            <a:pPr>
              <a:spcBef>
                <a:spcPts val="0"/>
              </a:spcBef>
            </a:pPr>
            <a:endParaRPr lang="en-US" sz="1800" dirty="0">
              <a:solidFill>
                <a:schemeClr val="bg1"/>
              </a:solidFill>
              <a:latin typeface="Aptos"/>
            </a:endParaRPr>
          </a:p>
          <a:p>
            <a:pPr>
              <a:spcBef>
                <a:spcPts val="0"/>
              </a:spcBe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Request for third repeats of Major Field courses and other Smeal-taught Junior level required courses are </a:t>
            </a:r>
            <a:r>
              <a:rPr lang="en-US" sz="1800" i="1" u="sng" dirty="0">
                <a:solidFill>
                  <a:schemeClr val="bg1"/>
                </a:solidFill>
                <a:latin typeface="Aptos"/>
              </a:rPr>
              <a:t>not guaranteed</a:t>
            </a:r>
            <a:r>
              <a:rPr lang="en-US" sz="1800" dirty="0">
                <a:solidFill>
                  <a:schemeClr val="bg1"/>
                </a:solidFill>
                <a:latin typeface="Aptos"/>
              </a:rPr>
              <a:t>.</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Please keep this in mind when scheduling courses and avoid overloading your schedule with major courses and Smeal requirements. Drop/Add week allows for dropping a course with no penalty or Late Drop (LD) notation on your Academic Requirements report and your transcript. </a:t>
            </a:r>
          </a:p>
          <a:p>
            <a:pPr>
              <a:spcBef>
                <a:spcPts val="0"/>
              </a:spcBef>
              <a:buFont typeface="Arial,Sans-Serif"/>
            </a:pPr>
            <a:endParaRPr lang="en-US" sz="1800" dirty="0">
              <a:solidFill>
                <a:schemeClr val="bg1"/>
              </a:solidFill>
              <a:latin typeface="Aptos"/>
            </a:endParaRPr>
          </a:p>
          <a:p>
            <a:pPr>
              <a:spcBef>
                <a:spcPts val="0"/>
              </a:spcBef>
              <a:buFont typeface="Arial,Sans-Serif"/>
            </a:pPr>
            <a:r>
              <a:rPr lang="en-US" sz="1800" dirty="0">
                <a:solidFill>
                  <a:schemeClr val="bg1"/>
                </a:solidFill>
                <a:latin typeface="Aptos"/>
              </a:rPr>
              <a:t>You should consult with your adviser before making any decision about late dropping courses.</a:t>
            </a:r>
          </a:p>
          <a:p>
            <a:pPr>
              <a:spcBef>
                <a:spcPts val="0"/>
              </a:spcBef>
            </a:pPr>
            <a:endParaRPr lang="en-US" sz="1800" dirty="0">
              <a:solidFill>
                <a:schemeClr val="bg1"/>
              </a:solidFill>
              <a:latin typeface="Aptos"/>
            </a:endParaRPr>
          </a:p>
          <a:p>
            <a:pPr>
              <a:spcBef>
                <a:spcPts val="0"/>
              </a:spcBef>
            </a:pPr>
            <a:r>
              <a:rPr lang="en-US" sz="1800" dirty="0">
                <a:solidFill>
                  <a:schemeClr val="bg1"/>
                </a:solidFill>
                <a:latin typeface="Aptos"/>
              </a:rPr>
              <a:t>Example: FIN 406, if Late Dropped once, earned a grade of D or F the second time, </a:t>
            </a:r>
            <a:r>
              <a:rPr lang="en-US" sz="1800" i="1" u="sng" dirty="0">
                <a:solidFill>
                  <a:schemeClr val="bg1"/>
                </a:solidFill>
                <a:latin typeface="Aptos"/>
              </a:rPr>
              <a:t>may not be approved </a:t>
            </a:r>
            <a:r>
              <a:rPr lang="en-US" sz="1800" dirty="0">
                <a:solidFill>
                  <a:schemeClr val="bg1"/>
                </a:solidFill>
                <a:latin typeface="Aptos"/>
              </a:rPr>
              <a:t>for a 3rd attempt. </a:t>
            </a:r>
          </a:p>
          <a:p>
            <a:pPr marL="0" indent="0">
              <a:spcBef>
                <a:spcPts val="0"/>
              </a:spcBef>
              <a:buNone/>
            </a:pPr>
            <a:br>
              <a:rPr lang="en-US" sz="2400" dirty="0">
                <a:solidFill>
                  <a:srgbClr val="000000"/>
                </a:solidFill>
                <a:latin typeface="Aptos"/>
              </a:rPr>
            </a:br>
            <a:endParaRPr lang="en-US" sz="2400" dirty="0">
              <a:solidFill>
                <a:srgbClr val="000000"/>
              </a:solidFill>
              <a:latin typeface="Aptos"/>
            </a:endParaRPr>
          </a:p>
        </p:txBody>
      </p:sp>
      <p:pic>
        <p:nvPicPr>
          <p:cNvPr id="5" name="Video 4">
            <a:hlinkClick r:id="" action="ppaction://media"/>
            <a:extLst>
              <a:ext uri="{FF2B5EF4-FFF2-40B4-BE49-F238E27FC236}">
                <a16:creationId xmlns:a16="http://schemas.microsoft.com/office/drawing/2014/main" id="{C6DA576B-CAC8-A96E-1248-B3137F8F5C3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906000" y="4762500"/>
            <a:ext cx="2057400" cy="2057400"/>
          </a:xfrm>
          <a:prstGeom prst="ellipse">
            <a:avLst/>
          </a:prstGeom>
        </p:spPr>
      </p:pic>
      <p:pic>
        <p:nvPicPr>
          <p:cNvPr id="2" name="Picture 1">
            <a:extLst>
              <a:ext uri="{FF2B5EF4-FFF2-40B4-BE49-F238E27FC236}">
                <a16:creationId xmlns:a16="http://schemas.microsoft.com/office/drawing/2014/main" id="{66308135-BCEC-62C6-1A50-0E651214C35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400" y="6235700"/>
            <a:ext cx="406400" cy="431800"/>
          </a:xfrm>
          <a:prstGeom prst="rect">
            <a:avLst/>
          </a:prstGeom>
        </p:spPr>
      </p:pic>
      <p:sp>
        <p:nvSpPr>
          <p:cNvPr id="4" name="Title 3">
            <a:extLst>
              <a:ext uri="{FF2B5EF4-FFF2-40B4-BE49-F238E27FC236}">
                <a16:creationId xmlns:a16="http://schemas.microsoft.com/office/drawing/2014/main" id="{8B080496-FF14-13B0-9E47-3606476A0847}"/>
              </a:ext>
            </a:extLst>
          </p:cNvPr>
          <p:cNvSpPr>
            <a:spLocks noGrp="1"/>
          </p:cNvSpPr>
          <p:nvPr>
            <p:ph type="title"/>
          </p:nvPr>
        </p:nvSpPr>
        <p:spPr>
          <a:xfrm>
            <a:off x="457200" y="-1143000"/>
            <a:ext cx="8229600" cy="1143000"/>
          </a:xfrm>
        </p:spPr>
        <p:txBody>
          <a:bodyPr vert="horz" lIns="91440" tIns="45720" rIns="91440" bIns="45720" rtlCol="0" anchor="b">
            <a:normAutofit fontScale="90000"/>
          </a:bodyPr>
          <a:lstStyle/>
          <a:p>
            <a:r>
              <a:rPr lang="en-US" sz="4400" b="1" dirty="0">
                <a:solidFill>
                  <a:schemeClr val="bg1"/>
                </a:solidFill>
                <a:latin typeface="Aptos"/>
              </a:rPr>
              <a:t> Request for Third Repeat of a Smeal Major Course</a:t>
            </a:r>
            <a:endParaRPr lang="en-US" dirty="0"/>
          </a:p>
        </p:txBody>
      </p:sp>
    </p:spTree>
    <p:extLst>
      <p:ext uri="{BB962C8B-B14F-4D97-AF65-F5344CB8AC3E}">
        <p14:creationId xmlns:p14="http://schemas.microsoft.com/office/powerpoint/2010/main" val="4136240997"/>
      </p:ext>
    </p:extLst>
  </p:cSld>
  <p:clrMapOvr>
    <a:masterClrMapping/>
  </p:clrMapOvr>
  <mc:AlternateContent xmlns:mc="http://schemas.openxmlformats.org/markup-compatibility/2006" xmlns:p14="http://schemas.microsoft.com/office/powerpoint/2010/main">
    <mc:Choice Requires="p14">
      <p:transition spd="slow" p14:dur="2000" advTm="35410"/>
    </mc:Choice>
    <mc:Fallback xmlns="">
      <p:transition spd="slow" advTm="3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63A1E5-7ACC-4A50-BD8F-5DB26CFC8FF1}">
  <ds:schemaRefs>
    <ds:schemaRef ds:uri="http://schemas.microsoft.com/sharepoint/v3/contenttype/forms"/>
  </ds:schemaRefs>
</ds:datastoreItem>
</file>

<file path=customXml/itemProps2.xml><?xml version="1.0" encoding="utf-8"?>
<ds:datastoreItem xmlns:ds="http://schemas.openxmlformats.org/officeDocument/2006/customXml" ds:itemID="{404C163B-9134-49B8-8D5C-A9E370776561}">
  <ds:schemaRefs>
    <ds:schemaRef ds:uri="http://schemas.microsoft.com/office/2006/metadata/properties"/>
    <ds:schemaRef ds:uri="http://schemas.microsoft.com/office/infopath/2007/PartnerControls"/>
    <ds:schemaRef ds:uri="http://schemas.microsoft.com/sharepoint/v4"/>
    <ds:schemaRef ds:uri="df25bc01-2018-42a2-8cf0-91d8fe7cddea"/>
    <ds:schemaRef ds:uri="b976cd16-1b43-4e42-83b0-1309c2c7e012"/>
  </ds:schemaRefs>
</ds:datastoreItem>
</file>

<file path=customXml/itemProps3.xml><?xml version="1.0" encoding="utf-8"?>
<ds:datastoreItem xmlns:ds="http://schemas.openxmlformats.org/officeDocument/2006/customXml" ds:itemID="{22E149C6-8955-488D-9B14-997E95EA2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25bc01-2018-42a2-8cf0-91d8fe7cddea"/>
    <ds:schemaRef ds:uri="b976cd16-1b43-4e42-83b0-1309c2c7e01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9390</TotalTime>
  <Words>2345</Words>
  <Application>Microsoft Macintosh PowerPoint</Application>
  <PresentationFormat>On-screen Show (4:3)</PresentationFormat>
  <Paragraphs>245</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굴림</vt:lpstr>
      <vt:lpstr>Aptos</vt:lpstr>
      <vt:lpstr>Arial</vt:lpstr>
      <vt:lpstr>Arial,Sans-Serif</vt:lpstr>
      <vt:lpstr>Myriad Pro</vt:lpstr>
      <vt:lpstr>Smeal Master</vt:lpstr>
      <vt:lpstr>The Smeal College of Business</vt:lpstr>
      <vt:lpstr>Smeal Undergraduate Education</vt:lpstr>
      <vt:lpstr>Scheduling Presentation Finance</vt:lpstr>
      <vt:lpstr>Recommended FIN Schedule</vt:lpstr>
      <vt:lpstr>What To Do If a Course Is Full</vt:lpstr>
      <vt:lpstr>FINANCE</vt:lpstr>
      <vt:lpstr>Smeal Minors</vt:lpstr>
      <vt:lpstr>Smeal College Policy</vt:lpstr>
      <vt:lpstr> Request for Third Repeat of a Smeal Major Course</vt:lpstr>
      <vt:lpstr>General Education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Saldan, Francesca</cp:lastModifiedBy>
  <cp:revision>365</cp:revision>
  <cp:lastPrinted>2018-12-21T18:59:57Z</cp:lastPrinted>
  <dcterms:created xsi:type="dcterms:W3CDTF">2005-12-09T16:58:48Z</dcterms:created>
  <dcterms:modified xsi:type="dcterms:W3CDTF">2025-03-04T17:04:23Z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