
<file path=[Content_Types].xml><?xml version="1.0" encoding="utf-8"?>
<Types xmlns="http://schemas.openxmlformats.org/package/2006/content-types">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256" r:id="rId5"/>
    <p:sldId id="346" r:id="rId6"/>
    <p:sldId id="365" r:id="rId7"/>
    <p:sldId id="348" r:id="rId8"/>
    <p:sldId id="345" r:id="rId9"/>
    <p:sldId id="327" r:id="rId10"/>
    <p:sldId id="351" r:id="rId11"/>
    <p:sldId id="352" r:id="rId12"/>
    <p:sldId id="366" r:id="rId13"/>
    <p:sldId id="353" r:id="rId14"/>
    <p:sldId id="354" r:id="rId15"/>
    <p:sldId id="364" r:id="rId16"/>
    <p:sldId id="355" r:id="rId17"/>
    <p:sldId id="356" r:id="rId18"/>
    <p:sldId id="357" r:id="rId19"/>
    <p:sldId id="358" r:id="rId20"/>
    <p:sldId id="359" r:id="rId21"/>
    <p:sldId id="360" r:id="rId22"/>
    <p:sldId id="318"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14154-4FA2-3C1C-7FD9-E2B0B49A40D7}" v="7" dt="2025-02-24T18:51:44.858"/>
    <p1510:client id="{BD6E7513-C959-48BC-9DF6-3A187E39CDFA}" v="3" dt="2025-02-25T15:46:15.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52"/>
    <p:restoredTop sz="78767"/>
  </p:normalViewPr>
  <p:slideViewPr>
    <p:cSldViewPr snapToGrid="0">
      <p:cViewPr varScale="1">
        <p:scale>
          <a:sx n="69" d="100"/>
          <a:sy n="69" d="100"/>
        </p:scale>
        <p:origin x="200" y="728"/>
      </p:cViewPr>
      <p:guideLst>
        <p:guide orient="horz" pos="4032"/>
        <p:guide pos="2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3/4/25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Congratulations on your acceptance into Risk Management Enterprise Risk Management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GN/natural sciences, GA/arts, GH/humanities, GS/social and behavioral sciences, and GHW/health and wellness categories.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adviser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3 credits of a United States culture (also known as US culture) and 3 credits of an international culture (also known as IL culture).  Often you may fulfill a US or IL cultures requirement, while also fulfilling a general education requirement in the arts, humanities, or the social and behavioral sciences.  These courses are identified on the Schedule of Courses by a US or IL after the course description.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Penn State also requires two Interdomain (Integrative Studies courses) to be taken while fulfilling the general education requirements. Be sure that you have earned a total of 6 credits in Interdomain coursework. These courses are identified with an ID after the course description.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may also schedule courses such as World Language if you have not yet reached the 003 level, CAS 100 (public speaking) or English 202D (Business writing) in order to complete your Smeal general education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AT 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At this time, I would like to review the Enterprise Risk Management curriculum for students scheduling for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RM 320W</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look to schedule either BA 342 or BLAW 341 in order to meet degree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 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 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 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Enterprise Risk Management.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Enterprise Risk Management major must complete in residence with Smeal College faculty all 300 level and above ERM courses.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 Id="rId9"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5.jpeg"/><Relationship Id="rId4" Type="http://schemas.openxmlformats.org/officeDocument/2006/relationships/notesSlide" Target="../notesSlides/notesSlide14.xml"/><Relationship Id="rId9"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6.xml"/><Relationship Id="rId9"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6.jpeg"/><Relationship Id="rId10" Type="http://schemas.openxmlformats.org/officeDocument/2006/relationships/image" Target="../media/image5.sv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17" Type="http://schemas.openxmlformats.org/officeDocument/2006/relationships/image" Target="../media/image5.svg"/><Relationship Id="rId2" Type="http://schemas.openxmlformats.org/officeDocument/2006/relationships/audio" Target="../media/media19.m4a"/><Relationship Id="rId16" Type="http://schemas.openxmlformats.org/officeDocument/2006/relationships/image" Target="../media/image4.png"/><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risk-management-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risk-management-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risk-management-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10.jpeg"/><Relationship Id="rId4" Type="http://schemas.openxmlformats.org/officeDocument/2006/relationships/notesSlide" Target="../notesSlides/notesSlide7.xml"/><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11D702F2-516E-BB48-85B1-B860BF7908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pic>
        <p:nvPicPr>
          <p:cNvPr id="2" name="Graphic 1">
            <a:extLst>
              <a:ext uri="{FF2B5EF4-FFF2-40B4-BE49-F238E27FC236}">
                <a16:creationId xmlns:a16="http://schemas.microsoft.com/office/drawing/2014/main" id="{35407F4F-F0DD-2B8C-5C7F-F997B5D99C82}"/>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0309365" y="4800600"/>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p14:dur="0" advTm="11178"/>
    </mc:Choice>
    <mc:Fallback xmlns="">
      <p:transition advTm="1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5" objId="4"/>
        <p14:stopEvt time="1051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a:solidFill>
                  <a:schemeClr val="accent1"/>
                </a:solidFill>
                <a:latin typeface="Myriad Pro"/>
              </a:rPr>
              <a:t>General</a:t>
            </a:r>
          </a:p>
          <a:p>
            <a:pPr algn="ctr">
              <a:lnSpc>
                <a:spcPct val="100000"/>
              </a:lnSpc>
              <a:spcBef>
                <a:spcPct val="0"/>
              </a:spcBef>
              <a:defRPr/>
            </a:pPr>
            <a:r>
              <a:rPr lang="en-US" sz="2800" b="1">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Social &amp; Behavioral </a:t>
            </a:r>
            <a:br>
              <a:rPr lang="en-US" sz="1800" b="1">
                <a:solidFill>
                  <a:schemeClr val="tx1"/>
                </a:solidFill>
                <a:latin typeface="Myriad Pro"/>
              </a:rPr>
            </a:br>
            <a:r>
              <a:rPr lang="en-US" sz="1800" b="1">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Health &amp; Physical </a:t>
            </a:r>
          </a:p>
          <a:p>
            <a:pPr algn="ctr">
              <a:lnSpc>
                <a:spcPct val="100000"/>
              </a:lnSpc>
              <a:spcBef>
                <a:spcPct val="0"/>
              </a:spcBef>
              <a:defRPr/>
            </a:pPr>
            <a:r>
              <a:rPr lang="en-US" sz="1800" b="1">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Natural </a:t>
            </a:r>
          </a:p>
          <a:p>
            <a:pPr algn="ctr">
              <a:lnSpc>
                <a:spcPct val="100000"/>
              </a:lnSpc>
              <a:spcBef>
                <a:spcPct val="0"/>
              </a:spcBef>
              <a:defRPr/>
            </a:pPr>
            <a:r>
              <a:rPr lang="en-US" sz="1800" b="1">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a:solidFill>
                  <a:schemeClr val="bg2"/>
                </a:solidFill>
                <a:latin typeface="Myriad Pro"/>
              </a:rPr>
              <a:t>LINKS</a:t>
            </a:r>
            <a:r>
              <a:rPr lang="en-US" sz="1200" b="1">
                <a:solidFill>
                  <a:srgbClr val="FFFF00"/>
                </a:solidFill>
                <a:latin typeface="Myriad Pro"/>
              </a:rPr>
              <a:t>: </a:t>
            </a:r>
            <a:r>
              <a:rPr lang="en-US" sz="1200" b="1">
                <a:solidFill>
                  <a:srgbClr val="FFFF00"/>
                </a:solidFill>
                <a:latin typeface="Myriad Pro"/>
                <a:hlinkClick r:id="rId5"/>
              </a:rPr>
              <a:t>https://ugstudents.smeal.psu.edu/academics-advising/degree-requirements/foreign-language-policy</a:t>
            </a:r>
            <a:endParaRPr lang="en-US" sz="1200" b="1">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a:solidFill>
                  <a:schemeClr val="accent1"/>
                </a:solidFill>
                <a:latin typeface="Myriad Pro"/>
              </a:rPr>
              <a:t>World Language</a:t>
            </a:r>
          </a:p>
        </p:txBody>
      </p:sp>
      <p:pic>
        <p:nvPicPr>
          <p:cNvPr id="19" name="Recorded Sound">
            <a:hlinkClick r:id="" action="ppaction://media"/>
            <a:extLst>
              <a:ext uri="{FF2B5EF4-FFF2-40B4-BE49-F238E27FC236}">
                <a16:creationId xmlns:a16="http://schemas.microsoft.com/office/drawing/2014/main" id="{BD987610-0AA6-1F4A-99AF-CD400C71EC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204634"/>
            <a:ext cx="406400" cy="406400"/>
          </a:xfrm>
          <a:prstGeom prst="rect">
            <a:avLst/>
          </a:prstGeom>
        </p:spPr>
      </p:pic>
      <p:pic>
        <p:nvPicPr>
          <p:cNvPr id="17" name="Graphic 16">
            <a:extLst>
              <a:ext uri="{FF2B5EF4-FFF2-40B4-BE49-F238E27FC236}">
                <a16:creationId xmlns:a16="http://schemas.microsoft.com/office/drawing/2014/main" id="{DF7EE9D9-F0DA-7C7E-2625-16DE6A285185}"/>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033943" y="4766159"/>
            <a:ext cx="2057400" cy="2057400"/>
          </a:xfrm>
          <a:prstGeom prst="ellipse">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p14:dur="0" advTm="134769"/>
    </mc:Choice>
    <mc:Fallback xmlns="">
      <p:transition advTm="13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20" objId="19"/>
        <p14:stopEvt time="134164"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pic>
        <p:nvPicPr>
          <p:cNvPr id="6" name="Graphic 5">
            <a:extLst>
              <a:ext uri="{FF2B5EF4-FFF2-40B4-BE49-F238E27FC236}">
                <a16:creationId xmlns:a16="http://schemas.microsoft.com/office/drawing/2014/main" id="{B4BE5C5B-9924-C69D-6271-508DA0BAD78B}"/>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10199195" y="4800600"/>
            <a:ext cx="2057400" cy="2057400"/>
          </a:xfrm>
          <a:prstGeom prst="ellipse">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487"/>
    </mc:Choice>
    <mc:Fallback xmlns="">
      <p:transition advTm="2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23971"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pic>
        <p:nvPicPr>
          <p:cNvPr id="4" name="Graphic 3">
            <a:extLst>
              <a:ext uri="{FF2B5EF4-FFF2-40B4-BE49-F238E27FC236}">
                <a16:creationId xmlns:a16="http://schemas.microsoft.com/office/drawing/2014/main" id="{B17202AA-AA09-E17A-72C4-873B9B2C58B1}"/>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0595803" y="4686301"/>
            <a:ext cx="2057400" cy="2057400"/>
          </a:xfrm>
          <a:prstGeom prst="ellipse">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1819"/>
    </mc:Choice>
    <mc:Fallback xmlns="">
      <p:transition advTm="3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 objId="5"/>
        <p14:stopEvt time="29758"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pic>
        <p:nvPicPr>
          <p:cNvPr id="4" name="Graphic 3">
            <a:extLst>
              <a:ext uri="{FF2B5EF4-FFF2-40B4-BE49-F238E27FC236}">
                <a16:creationId xmlns:a16="http://schemas.microsoft.com/office/drawing/2014/main" id="{3D688B54-E9D1-19A1-16BE-525805807E00}"/>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0397499" y="4696270"/>
            <a:ext cx="2057400" cy="2057400"/>
          </a:xfrm>
          <a:prstGeom prst="ellipse">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3398"/>
    </mc:Choice>
    <mc:Fallback xmlns="">
      <p:transition advTm="5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2" objId="5"/>
        <p14:stopEvt time="53187"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pic>
        <p:nvPicPr>
          <p:cNvPr id="5" name="Graphic 4">
            <a:extLst>
              <a:ext uri="{FF2B5EF4-FFF2-40B4-BE49-F238E27FC236}">
                <a16:creationId xmlns:a16="http://schemas.microsoft.com/office/drawing/2014/main" id="{85B3DCEA-FF30-3962-989F-D4A0416ACE86}"/>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10386482" y="4697496"/>
            <a:ext cx="2057400" cy="2057400"/>
          </a:xfrm>
          <a:prstGeom prst="ellipse">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487"/>
    </mc:Choice>
    <mc:Fallback xmlns="">
      <p:transition advTm="1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 objId="7"/>
        <p14:stopEvt time="14487"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pic>
        <p:nvPicPr>
          <p:cNvPr id="4" name="Graphic 3">
            <a:extLst>
              <a:ext uri="{FF2B5EF4-FFF2-40B4-BE49-F238E27FC236}">
                <a16:creationId xmlns:a16="http://schemas.microsoft.com/office/drawing/2014/main" id="{0B97E6BC-58CE-DE9C-0BC2-9D563EB50F7C}"/>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0606819" y="4707287"/>
            <a:ext cx="2057400" cy="2057400"/>
          </a:xfrm>
          <a:prstGeom prst="ellipse">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7331"/>
    </mc:Choice>
    <mc:Fallback xmlns="">
      <p:transition advTm="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5"/>
        <p14:stopEvt time="7331"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pic>
        <p:nvPicPr>
          <p:cNvPr id="4" name="Graphic 3">
            <a:extLst>
              <a:ext uri="{FF2B5EF4-FFF2-40B4-BE49-F238E27FC236}">
                <a16:creationId xmlns:a16="http://schemas.microsoft.com/office/drawing/2014/main" id="{FF0F570F-69AE-6E13-CE4A-C62CEAB2EA86}"/>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10221229" y="4800600"/>
            <a:ext cx="2057400" cy="2057400"/>
          </a:xfrm>
          <a:prstGeom prst="ellipse">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8499"/>
    </mc:Choice>
    <mc:Fallback xmlns="">
      <p:transition advTm="8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6057"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pic>
        <p:nvPicPr>
          <p:cNvPr id="5" name="Graphic 4">
            <a:extLst>
              <a:ext uri="{FF2B5EF4-FFF2-40B4-BE49-F238E27FC236}">
                <a16:creationId xmlns:a16="http://schemas.microsoft.com/office/drawing/2014/main" id="{D5030388-B397-B7BC-1F55-406E72A1449C}"/>
              </a:ext>
            </a:extLst>
          </p:cNvPr>
          <p:cNvPicPr>
            <a:picLocks noChangeAspect="1"/>
            <a:extLst>
              <a:ext uri="{51228E76-BA90-4043-B771-695A4F85340A}">
                <alf:liveFeedProps xmlns:alf="http://schemas.microsoft.com/office/drawing/2021/livefeed"/>
              </a:ext>
            </a:extLst>
          </p:cNvPicPr>
          <p:nvPr/>
        </p:nvPicPr>
        <p:blipFill>
          <a:blip r:embed="rId9">
            <a:extLst>
              <a:ext uri="{96DAC541-7B7A-43D3-8B79-37D633B846F1}">
                <asvg:svgBlip xmlns:asvg="http://schemas.microsoft.com/office/drawing/2016/SVG/main" r:embed="rId10"/>
              </a:ext>
            </a:extLst>
          </a:blip>
          <a:stretch>
            <a:fillRect/>
          </a:stretch>
        </p:blipFill>
        <p:spPr>
          <a:xfrm>
            <a:off x="9923773" y="4704417"/>
            <a:ext cx="2057400" cy="2057400"/>
          </a:xfrm>
          <a:prstGeom prst="ellipse">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8153"/>
    </mc:Choice>
    <mc:Fallback xmlns="">
      <p:transition advTm="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 objId="7"/>
        <p14:stopEvt time="8153"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pic>
        <p:nvPicPr>
          <p:cNvPr id="3" name="Graphic 2">
            <a:extLst>
              <a:ext uri="{FF2B5EF4-FFF2-40B4-BE49-F238E27FC236}">
                <a16:creationId xmlns:a16="http://schemas.microsoft.com/office/drawing/2014/main" id="{5E6A7EC7-CEFA-5443-078B-E52A264CEAE1}"/>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540719" y="4674237"/>
            <a:ext cx="2057400" cy="2057400"/>
          </a:xfrm>
          <a:prstGeom prst="ellipse">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507"/>
    </mc:Choice>
    <mc:Fallback xmlns="">
      <p:transition advTm="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6507"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hlinkClick r:id="rId5"/>
              </a:rPr>
              <a:t>https://bulletins.psu.edu/undergraduate/colleges/smeal-business/risk-management-bs/#suggestedacademicplantext</a:t>
            </a:r>
            <a:endParaRPr lang="en-US" sz="1400" dirty="0"/>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r>
              <a:rPr lang="en-US" sz="1400" dirty="0"/>
              <a:t>  </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pic>
        <p:nvPicPr>
          <p:cNvPr id="3" name="Graphic 2">
            <a:extLst>
              <a:ext uri="{FF2B5EF4-FFF2-40B4-BE49-F238E27FC236}">
                <a16:creationId xmlns:a16="http://schemas.microsoft.com/office/drawing/2014/main" id="{C5507928-F562-ECD2-C582-2CAD3C2723CC}"/>
              </a:ext>
            </a:extLst>
          </p:cNvPr>
          <p:cNvPicPr>
            <a:picLocks noChangeAspect="1"/>
            <a:extLst>
              <a:ext uri="{51228E76-BA90-4043-B771-695A4F85340A}">
                <alf:liveFeedProps xmlns:alf="http://schemas.microsoft.com/office/drawing/2021/livefeed"/>
              </a:ext>
            </a:extLst>
          </p:cNvPicPr>
          <p:nvPr/>
        </p:nvPicPr>
        <p:blipFill>
          <a:blip r:embed="rId16">
            <a:extLst>
              <a:ext uri="{96DAC541-7B7A-43D3-8B79-37D633B846F1}">
                <asvg:svgBlip xmlns:asvg="http://schemas.microsoft.com/office/drawing/2016/SVG/main" r:embed="rId17"/>
              </a:ext>
            </a:extLst>
          </a:blip>
          <a:stretch>
            <a:fillRect/>
          </a:stretch>
        </p:blipFill>
        <p:spPr>
          <a:xfrm>
            <a:off x="10331398" y="4525962"/>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p14:dur="0" advTm="21693"/>
    </mc:Choice>
    <mc:Fallback xmlns="">
      <p:transition advTm="2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 objId="2"/>
        <p14:stopEvt time="18821"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pic>
        <p:nvPicPr>
          <p:cNvPr id="7" name="Graphic 6">
            <a:extLst>
              <a:ext uri="{FF2B5EF4-FFF2-40B4-BE49-F238E27FC236}">
                <a16:creationId xmlns:a16="http://schemas.microsoft.com/office/drawing/2014/main" id="{1D638826-A73D-9650-CAB9-E1D752AE5469}"/>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9835639" y="4464916"/>
            <a:ext cx="2057400" cy="2057400"/>
          </a:xfrm>
          <a:prstGeom prst="ellipse">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753"/>
    </mc:Choice>
    <mc:Fallback xmlns="">
      <p:transition advTm="29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28118"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a:xfrm>
            <a:off x="685800" y="1676401"/>
            <a:ext cx="7772400" cy="1924050"/>
          </a:xfrm>
        </p:spPr>
        <p:txBody>
          <a:bodyPr>
            <a:normAutofit fontScale="90000"/>
          </a:bodyPr>
          <a:lstStyle/>
          <a:p>
            <a:r>
              <a:rPr lang="en-US" b="1" dirty="0">
                <a:solidFill>
                  <a:schemeClr val="bg1"/>
                </a:solidFill>
              </a:rPr>
              <a:t>Scheduling Presentation</a:t>
            </a:r>
            <a:br>
              <a:rPr lang="en-US" b="1" dirty="0">
                <a:solidFill>
                  <a:schemeClr val="bg1"/>
                </a:solidFill>
              </a:rPr>
            </a:br>
            <a:r>
              <a:rPr lang="en-US" b="1" dirty="0">
                <a:solidFill>
                  <a:schemeClr val="bg1"/>
                </a:solidFill>
              </a:rPr>
              <a:t>Risk Management – Enterprise Risk Management</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a:xfrm>
            <a:off x="1371600" y="3886200"/>
            <a:ext cx="6400800" cy="1295399"/>
          </a:xfrm>
        </p:spPr>
        <p:txBody>
          <a:bodyPr/>
          <a:lstStyle/>
          <a:p>
            <a:pPr>
              <a:defRPr/>
            </a:pPr>
            <a:r>
              <a:rPr lang="en-US" dirty="0"/>
              <a:t>Entering RM ERM Major in FA 25</a:t>
            </a:r>
            <a:endParaRPr lang="en-US" dirty="0">
              <a:solidFill>
                <a:schemeClr val="bg1"/>
              </a:solidFill>
            </a:endParaRPr>
          </a:p>
          <a:p>
            <a:pPr>
              <a:defRPr/>
            </a:pPr>
            <a:r>
              <a:rPr lang="en-US" dirty="0"/>
              <a:t>Smeal Undergraduate Advising</a:t>
            </a:r>
          </a:p>
        </p:txBody>
      </p:sp>
      <p:pic>
        <p:nvPicPr>
          <p:cNvPr id="6" name="Video 5">
            <a:hlinkClick r:id="" action="ppaction://media"/>
            <a:extLst>
              <a:ext uri="{FF2B5EF4-FFF2-40B4-BE49-F238E27FC236}">
                <a16:creationId xmlns:a16="http://schemas.microsoft.com/office/drawing/2014/main" id="{EA900D22-71EA-87F5-0C8D-7308AED9CEE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386482" y="4533899"/>
            <a:ext cx="2057400" cy="2057400"/>
          </a:xfrm>
          <a:prstGeom prst="ellipse">
            <a:avLst/>
          </a:prstGeom>
        </p:spPr>
      </p:pic>
      <p:pic>
        <p:nvPicPr>
          <p:cNvPr id="4" name="Picture 3">
            <a:extLst>
              <a:ext uri="{FF2B5EF4-FFF2-40B4-BE49-F238E27FC236}">
                <a16:creationId xmlns:a16="http://schemas.microsoft.com/office/drawing/2014/main" id="{5159637A-0AC6-0EF7-FB9A-4673359176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4876"/>
    </mc:Choice>
    <mc:Fallback xmlns="">
      <p:transition advTm="14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fontScale="90000"/>
          </a:bodyPr>
          <a:lstStyle/>
          <a:p>
            <a:r>
              <a:rPr lang="en-US" b="1" dirty="0">
                <a:solidFill>
                  <a:schemeClr val="bg1"/>
                </a:solidFill>
              </a:rPr>
              <a:t>Recommended RM ERM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2025</a:t>
            </a:r>
          </a:p>
          <a:p>
            <a:pPr>
              <a:buNone/>
            </a:pPr>
            <a:r>
              <a:rPr lang="en-US" dirty="0">
                <a:solidFill>
                  <a:schemeClr val="bg1"/>
                </a:solidFill>
              </a:rPr>
              <a:t>RM 320W	</a:t>
            </a:r>
          </a:p>
          <a:p>
            <a:pPr>
              <a:buNone/>
            </a:pPr>
            <a:r>
              <a:rPr lang="en-US" dirty="0">
                <a:solidFill>
                  <a:schemeClr val="bg1"/>
                </a:solidFill>
              </a:rPr>
              <a:t>BA 342 or BLAW 341</a:t>
            </a:r>
          </a:p>
          <a:p>
            <a:pPr>
              <a:buNone/>
            </a:pPr>
            <a:r>
              <a:rPr lang="en-US" dirty="0">
                <a:solidFill>
                  <a:schemeClr val="bg1"/>
                </a:solidFill>
              </a:rPr>
              <a:t>ENGL 202D</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dirty="0">
                <a:solidFill>
                  <a:schemeClr val="bg1"/>
                </a:solidFill>
              </a:rPr>
              <a:t>Spring 2026</a:t>
            </a:r>
          </a:p>
          <a:p>
            <a:pPr>
              <a:buNone/>
            </a:pPr>
            <a:r>
              <a:rPr lang="en-US" dirty="0">
                <a:solidFill>
                  <a:schemeClr val="bg1"/>
                </a:solidFill>
              </a:rPr>
              <a:t>RM 301</a:t>
            </a:r>
          </a:p>
          <a:p>
            <a:pPr>
              <a:buNone/>
            </a:pPr>
            <a:r>
              <a:rPr lang="en-US" dirty="0">
                <a:solidFill>
                  <a:schemeClr val="bg1"/>
                </a:solidFill>
              </a:rPr>
              <a:t>RM 405</a:t>
            </a:r>
          </a:p>
          <a:p>
            <a:pPr>
              <a:buNone/>
            </a:pPr>
            <a:r>
              <a:rPr lang="en-US" dirty="0">
                <a:solidFill>
                  <a:schemeClr val="bg1"/>
                </a:solidFill>
              </a:rPr>
              <a:t>BA 342 or BLAW 341</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hlinkClick r:id="rId5"/>
              </a:rPr>
              <a:t>https://bulletins.psu.edu/undergraduate/colleges/smeal-business/risk-management-bs/#suggestedacademicplantext</a:t>
            </a:r>
            <a:endParaRPr lang="en-US" sz="1600" dirty="0"/>
          </a:p>
        </p:txBody>
      </p:sp>
      <p:pic>
        <p:nvPicPr>
          <p:cNvPr id="9" name="Audio 8">
            <a:hlinkClick r:id="" action="ppaction://media"/>
            <a:extLst>
              <a:ext uri="{FF2B5EF4-FFF2-40B4-BE49-F238E27FC236}">
                <a16:creationId xmlns:a16="http://schemas.microsoft.com/office/drawing/2014/main" id="{22A2293D-6C32-D8A4-79F4-F077360E6A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906" t="-3906" r="-3906" b="-3906"/>
          <a:stretch>
            <a:fillRect/>
          </a:stretch>
        </p:blipFill>
        <p:spPr>
          <a:xfrm>
            <a:off x="609600" y="5924550"/>
            <a:ext cx="438150" cy="438150"/>
          </a:xfrm>
          <a:prstGeom prst="rect">
            <a:avLst/>
          </a:prstGeom>
        </p:spPr>
      </p:pic>
      <p:pic>
        <p:nvPicPr>
          <p:cNvPr id="10" name="Audio 9">
            <a:hlinkClick r:id="" action="ppaction://media"/>
            <a:extLst>
              <a:ext uri="{FF2B5EF4-FFF2-40B4-BE49-F238E27FC236}">
                <a16:creationId xmlns:a16="http://schemas.microsoft.com/office/drawing/2014/main" id="{E8EB0793-C3E0-5A0B-B47C-BD3B878FF4A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906" t="-3906" r="-3906" b="-3906"/>
          <a:stretch>
            <a:fillRect/>
          </a:stretch>
        </p:blipFill>
        <p:spPr>
          <a:xfrm>
            <a:off x="609600" y="5924550"/>
            <a:ext cx="438150" cy="43815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19857"/>
    </mc:Choice>
    <mc:Fallback xmlns="">
      <p:transition advTm="1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pic>
        <p:nvPicPr>
          <p:cNvPr id="2" name="Graphic 1">
            <a:extLst>
              <a:ext uri="{FF2B5EF4-FFF2-40B4-BE49-F238E27FC236}">
                <a16:creationId xmlns:a16="http://schemas.microsoft.com/office/drawing/2014/main" id="{D3251D8B-593A-F4EC-0C9E-C521A3868800}"/>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10122077" y="4576832"/>
            <a:ext cx="2057400" cy="2057400"/>
          </a:xfrm>
          <a:prstGeom prst="ellipse">
            <a:avLst/>
          </a:prstGeom>
        </p:spPr>
      </p:pic>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879"/>
    </mc:Choice>
    <mc:Fallback xmlns="">
      <p:transition advTm="56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 objId="7"/>
        <p14:stopEvt time="54792"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9">
            <a:extLst>
              <a:ext uri="{FF2B5EF4-FFF2-40B4-BE49-F238E27FC236}">
                <a16:creationId xmlns:a16="http://schemas.microsoft.com/office/drawing/2014/main" id="{58B1404B-2304-B346-BA19-5C53C9BBC5E2}"/>
              </a:ext>
            </a:extLst>
          </p:cNvPr>
          <p:cNvSpPr>
            <a:spLocks noChangeArrowheads="1"/>
          </p:cNvSpPr>
          <p:nvPr/>
        </p:nvSpPr>
        <p:spPr bwMode="auto">
          <a:xfrm>
            <a:off x="3124200" y="19050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a:solidFill>
                  <a:schemeClr val="bg2">
                    <a:lumMod val="50000"/>
                  </a:schemeClr>
                </a:solidFill>
              </a:rPr>
              <a:t>ERM</a:t>
            </a:r>
          </a:p>
        </p:txBody>
      </p:sp>
      <p:sp>
        <p:nvSpPr>
          <p:cNvPr id="13" name="Rectangle 6">
            <a:extLst>
              <a:ext uri="{FF2B5EF4-FFF2-40B4-BE49-F238E27FC236}">
                <a16:creationId xmlns:a16="http://schemas.microsoft.com/office/drawing/2014/main" id="{108B3E46-2407-D749-8600-4EC9C6F978E9}"/>
              </a:ext>
            </a:extLst>
          </p:cNvPr>
          <p:cNvSpPr>
            <a:spLocks noChangeArrowheads="1"/>
          </p:cNvSpPr>
          <p:nvPr/>
        </p:nvSpPr>
        <p:spPr bwMode="auto">
          <a:xfrm>
            <a:off x="3937000" y="427973"/>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ERM Courses</a:t>
            </a:r>
          </a:p>
        </p:txBody>
      </p:sp>
      <p:sp>
        <p:nvSpPr>
          <p:cNvPr id="15" name="Rectangle 8">
            <a:extLst>
              <a:ext uri="{FF2B5EF4-FFF2-40B4-BE49-F238E27FC236}">
                <a16:creationId xmlns:a16="http://schemas.microsoft.com/office/drawing/2014/main" id="{F8BABD08-9A87-F148-B478-252AC0940663}"/>
              </a:ext>
            </a:extLst>
          </p:cNvPr>
          <p:cNvSpPr>
            <a:spLocks noChangeArrowheads="1"/>
          </p:cNvSpPr>
          <p:nvPr/>
        </p:nvSpPr>
        <p:spPr bwMode="auto">
          <a:xfrm>
            <a:off x="6781800" y="13716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BA 411</a:t>
            </a:r>
          </a:p>
        </p:txBody>
      </p:sp>
      <p:sp>
        <p:nvSpPr>
          <p:cNvPr id="12" name="Rectangle 5">
            <a:extLst>
              <a:ext uri="{FF2B5EF4-FFF2-40B4-BE49-F238E27FC236}">
                <a16:creationId xmlns:a16="http://schemas.microsoft.com/office/drawing/2014/main" id="{CEBAB24D-E195-D343-B424-7755802E8A12}"/>
              </a:ext>
            </a:extLst>
          </p:cNvPr>
          <p:cNvSpPr>
            <a:spLocks noChangeArrowheads="1"/>
          </p:cNvSpPr>
          <p:nvPr/>
        </p:nvSpPr>
        <p:spPr bwMode="auto">
          <a:xfrm>
            <a:off x="6801633" y="34290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Education</a:t>
            </a:r>
          </a:p>
          <a:p>
            <a:pPr algn="ctr">
              <a:lnSpc>
                <a:spcPct val="100000"/>
              </a:lnSpc>
              <a:spcBef>
                <a:spcPct val="0"/>
              </a:spcBef>
              <a:defRPr/>
            </a:pPr>
            <a:r>
              <a:rPr lang="en-US" sz="1800" b="1">
                <a:solidFill>
                  <a:schemeClr val="tx1"/>
                </a:solidFill>
                <a:latin typeface="Myriad Pro"/>
              </a:rPr>
              <a:t>Abroad</a:t>
            </a:r>
          </a:p>
        </p:txBody>
      </p:sp>
      <p:sp>
        <p:nvSpPr>
          <p:cNvPr id="10" name="Rectangle 2">
            <a:extLst>
              <a:ext uri="{FF2B5EF4-FFF2-40B4-BE49-F238E27FC236}">
                <a16:creationId xmlns:a16="http://schemas.microsoft.com/office/drawing/2014/main" id="{98AD7BD8-33D9-5B43-8A90-DE5BD1E1577F}"/>
              </a:ext>
            </a:extLst>
          </p:cNvPr>
          <p:cNvSpPr>
            <a:spLocks noChangeArrowheads="1"/>
          </p:cNvSpPr>
          <p:nvPr/>
        </p:nvSpPr>
        <p:spPr bwMode="auto">
          <a:xfrm>
            <a:off x="3783904" y="4907071"/>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Internship</a:t>
            </a:r>
          </a:p>
        </p:txBody>
      </p:sp>
      <p:sp>
        <p:nvSpPr>
          <p:cNvPr id="14" name="Rectangle 7">
            <a:extLst>
              <a:ext uri="{FF2B5EF4-FFF2-40B4-BE49-F238E27FC236}">
                <a16:creationId xmlns:a16="http://schemas.microsoft.com/office/drawing/2014/main" id="{46739C35-131E-2442-AD28-2A6371A1FA43}"/>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Minor</a:t>
            </a:r>
          </a:p>
        </p:txBody>
      </p:sp>
      <p:sp>
        <p:nvSpPr>
          <p:cNvPr id="11" name="Rectangle 4">
            <a:extLst>
              <a:ext uri="{FF2B5EF4-FFF2-40B4-BE49-F238E27FC236}">
                <a16:creationId xmlns:a16="http://schemas.microsoft.com/office/drawing/2014/main" id="{8E80875C-F551-9842-9F3B-F1052A2E0317}"/>
              </a:ext>
            </a:extLst>
          </p:cNvPr>
          <p:cNvSpPr>
            <a:spLocks noChangeArrowheads="1"/>
          </p:cNvSpPr>
          <p:nvPr/>
        </p:nvSpPr>
        <p:spPr bwMode="auto">
          <a:xfrm>
            <a:off x="800100" y="1104900"/>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a:solidFill>
                  <a:schemeClr val="tx1"/>
                </a:solidFill>
                <a:latin typeface="Myriad Pro"/>
              </a:rPr>
              <a:t>Two Piece</a:t>
            </a:r>
          </a:p>
          <a:p>
            <a:pPr algn="ctr">
              <a:lnSpc>
                <a:spcPct val="100000"/>
              </a:lnSpc>
              <a:spcBef>
                <a:spcPct val="0"/>
              </a:spcBef>
              <a:defRPr/>
            </a:pPr>
            <a:r>
              <a:rPr lang="en-US" sz="1800" b="1">
                <a:solidFill>
                  <a:schemeClr val="tx1"/>
                </a:solidFill>
                <a:latin typeface="Myriad Pro"/>
              </a:rPr>
              <a:t>Sequence</a:t>
            </a:r>
          </a:p>
        </p:txBody>
      </p:sp>
      <p:sp>
        <p:nvSpPr>
          <p:cNvPr id="2" name="Rectangle 1"/>
          <p:cNvSpPr/>
          <p:nvPr/>
        </p:nvSpPr>
        <p:spPr>
          <a:xfrm>
            <a:off x="990600" y="6053157"/>
            <a:ext cx="5410200" cy="437043"/>
          </a:xfrm>
          <a:prstGeom prst="rect">
            <a:avLst/>
          </a:prstGeom>
        </p:spPr>
        <p:txBody>
          <a:bodyPr wrap="square" anchor="t">
            <a:spAutoFit/>
          </a:bodyPr>
          <a:lstStyle/>
          <a:p>
            <a:r>
              <a:rPr lang="en-US" dirty="0">
                <a:latin typeface="Arial"/>
                <a:cs typeface="Arial"/>
              </a:rPr>
              <a:t>LINK: </a:t>
            </a:r>
            <a:r>
              <a:rPr lang="en-US" dirty="0">
                <a:hlinkClick r:id="rId5"/>
              </a:rPr>
              <a:t>https://bulletins.psu.edu/undergraduate/colleges/smeal-business/risk-management-bs/#suggestedacademicplantext</a:t>
            </a:r>
            <a:endParaRPr lang="en-US" dirty="0"/>
          </a:p>
        </p:txBody>
      </p:sp>
      <p:pic>
        <p:nvPicPr>
          <p:cNvPr id="18" name="Recorded Sound">
            <a:hlinkClick r:id="" action="ppaction://media"/>
            <a:extLst>
              <a:ext uri="{FF2B5EF4-FFF2-40B4-BE49-F238E27FC236}">
                <a16:creationId xmlns:a16="http://schemas.microsoft.com/office/drawing/2014/main" id="{1506AD14-F6F8-F943-A9E5-653B613A47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5600" y="6223000"/>
            <a:ext cx="406400" cy="406400"/>
          </a:xfrm>
          <a:prstGeom prst="rect">
            <a:avLst/>
          </a:prstGeom>
        </p:spPr>
      </p:pic>
      <p:pic>
        <p:nvPicPr>
          <p:cNvPr id="3" name="Graphic 2">
            <a:extLst>
              <a:ext uri="{FF2B5EF4-FFF2-40B4-BE49-F238E27FC236}">
                <a16:creationId xmlns:a16="http://schemas.microsoft.com/office/drawing/2014/main" id="{1B0DBE35-6657-6423-4E39-1AD3275895B4}"/>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540719" y="4716571"/>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p14:dur="0" advTm="37289"/>
    </mc:Choice>
    <mc:Fallback xmlns="">
      <p:transition advTm="3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1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0" objId="18"/>
        <p14:stopEvt time="36084" objId="18"/>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pic>
        <p:nvPicPr>
          <p:cNvPr id="7" name="Graphic 6">
            <a:extLst>
              <a:ext uri="{FF2B5EF4-FFF2-40B4-BE49-F238E27FC236}">
                <a16:creationId xmlns:a16="http://schemas.microsoft.com/office/drawing/2014/main" id="{0299BF02-A725-CEF1-F1BA-A929EAD3A416}"/>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10639871" y="4800600"/>
            <a:ext cx="2057400" cy="2057400"/>
          </a:xfrm>
          <a:prstGeom prst="ellipse">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6921"/>
    </mc:Choice>
    <mc:Fallback xmlns="">
      <p:transition advTm="46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4" objId="6"/>
        <p14:stopEvt time="46097"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114799"/>
          </a:xfrm>
        </p:spPr>
        <p:txBody>
          <a:bodyPr>
            <a:normAutofit fontScale="77500" lnSpcReduction="2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Enterprise Risk Management major must complete in residence with Smeal College faculty all 300 level and above ERM courses. </a:t>
            </a:r>
          </a:p>
          <a:p>
            <a:pPr marL="0" indent="0">
              <a:buNone/>
              <a:defRPr/>
            </a:pPr>
            <a:r>
              <a:rPr lang="en-US"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7F9A8F3C-B097-6D42-A709-7B3B99AA0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600" y="6172200"/>
            <a:ext cx="406400" cy="406400"/>
          </a:xfrm>
          <a:prstGeom prst="rect">
            <a:avLst/>
          </a:prstGeom>
        </p:spPr>
      </p:pic>
      <p:pic>
        <p:nvPicPr>
          <p:cNvPr id="4" name="Graphic 3">
            <a:extLst>
              <a:ext uri="{FF2B5EF4-FFF2-40B4-BE49-F238E27FC236}">
                <a16:creationId xmlns:a16="http://schemas.microsoft.com/office/drawing/2014/main" id="{9CA74E8A-26CE-DEC7-023A-94A704BD9AAF}"/>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0529702" y="4883557"/>
            <a:ext cx="2057400" cy="2057400"/>
          </a:xfrm>
          <a:prstGeom prst="ellipse">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5738"/>
    </mc:Choice>
    <mc:Fallback xmlns="">
      <p:transition advTm="5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3" objId="6"/>
        <p14:stopEvt time="55034"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dirty="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835639" y="4586102"/>
            <a:ext cx="2057400" cy="2057400"/>
          </a:xfrm>
          <a:prstGeom prst="ellipse">
            <a:avLst/>
          </a:prstGeom>
        </p:spPr>
      </p:pic>
      <p:pic>
        <p:nvPicPr>
          <p:cNvPr id="2" name="Picture 1">
            <a:extLst>
              <a:ext uri="{FF2B5EF4-FFF2-40B4-BE49-F238E27FC236}">
                <a16:creationId xmlns:a16="http://schemas.microsoft.com/office/drawing/2014/main" id="{FA46E3B3-B623-1791-CDA1-DFAC43105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3628726623"/>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BC4A02D-C8A0-490F-9FC4-93FF7BCAF469}">
  <ds:schemaRefs>
    <ds:schemaRef ds:uri="http://schemas.microsoft.com/sharepoint/v3/contenttype/forms"/>
  </ds:schemaRefs>
</ds:datastoreItem>
</file>

<file path=customXml/itemProps2.xml><?xml version="1.0" encoding="utf-8"?>
<ds:datastoreItem xmlns:ds="http://schemas.openxmlformats.org/officeDocument/2006/customXml" ds:itemID="{C68C48F8-3A2E-444B-9E26-D235CA487C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1CBA5D-6351-4E10-9C09-3A6B7A0FFA02}">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14</TotalTime>
  <Words>2346</Words>
  <Application>Microsoft Macintosh PowerPoint</Application>
  <PresentationFormat>On-screen Show (4:3)</PresentationFormat>
  <Paragraphs>245</Paragraphs>
  <Slides>19</Slides>
  <Notes>19</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Risk Management – Enterprise Risk Management</vt:lpstr>
      <vt:lpstr>Recommended RM ERM Schedule</vt:lpstr>
      <vt:lpstr>What To Do If a Course Is Full</vt:lpstr>
      <vt:lpstr>PowerPoint Presentation</vt:lpstr>
      <vt:lpstr>Smeal Minors</vt:lpstr>
      <vt:lpstr>Smeal College Policy</vt:lpstr>
      <vt:lpstr>PowerPoint Presentation</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5</cp:revision>
  <cp:lastPrinted>2018-12-21T18:59:57Z</cp:lastPrinted>
  <dcterms:created xsi:type="dcterms:W3CDTF">2005-12-09T16:58:48Z</dcterms:created>
  <dcterms:modified xsi:type="dcterms:W3CDTF">2025-03-04T15:59:46Z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