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4"/>
  </p:notesMasterIdLst>
  <p:handoutMasterIdLst>
    <p:handoutMasterId r:id="rId25"/>
  </p:handoutMasterIdLst>
  <p:sldIdLst>
    <p:sldId id="256" r:id="rId5"/>
    <p:sldId id="346" r:id="rId6"/>
    <p:sldId id="365" r:id="rId7"/>
    <p:sldId id="348" r:id="rId8"/>
    <p:sldId id="345" r:id="rId9"/>
    <p:sldId id="327" r:id="rId10"/>
    <p:sldId id="351" r:id="rId11"/>
    <p:sldId id="352" r:id="rId12"/>
    <p:sldId id="366" r:id="rId13"/>
    <p:sldId id="353" r:id="rId14"/>
    <p:sldId id="354" r:id="rId15"/>
    <p:sldId id="364" r:id="rId16"/>
    <p:sldId id="355" r:id="rId17"/>
    <p:sldId id="356" r:id="rId18"/>
    <p:sldId id="357" r:id="rId19"/>
    <p:sldId id="358" r:id="rId20"/>
    <p:sldId id="359" r:id="rId21"/>
    <p:sldId id="360" r:id="rId22"/>
    <p:sldId id="318" r:id="rId23"/>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80F5DE-E356-D6D3-830B-0A1C72F3C846}" v="5" dt="2025-02-24T18:49:00.978"/>
    <p1510:client id="{8ECFF4DB-2E98-4DF3-8E61-62D568FF9764}" v="3" dt="2025-02-25T15:45:32.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68" autoAdjust="0"/>
    <p:restoredTop sz="83151" autoAdjust="0"/>
  </p:normalViewPr>
  <p:slideViewPr>
    <p:cSldViewPr>
      <p:cViewPr varScale="1">
        <p:scale>
          <a:sx n="100" d="100"/>
          <a:sy n="100" d="100"/>
        </p:scale>
        <p:origin x="1760" y="168"/>
      </p:cViewPr>
      <p:guideLst>
        <p:guide orient="horz" pos="4032"/>
        <p:guide pos="2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3/3/25</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Corporate Innovation and Entrepreneurship, or CIENT, and welcome to the Smeal College of Business. </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GN/natural sciences, GA/arts, GH/humanities, GS/social and behavioral sciences, and GHW/health and wellness categories.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adviser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3 credits of a United States culture (also known as US culture) and 3 credits of an International culture (also known as IL culture).  Often you may fulfill a US or IL cultures requirement, while also fulfilling a general education requirement in the arts, humanities, or the social and behavioral sciences.  These courses are identified on the Schedule of Courses by a US or IL after the course description.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Penn State also requires two Interdomain (Integrative Studies courses) to be taken while fulfilling the general education requirements. Be sure that you have earned a total of 6 credits in Interdomain coursework. These courses are identified with an ID after the course description.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You may also schedule courses such as World Language if you have not yet reached the 003 level, CAS 100 (public speaking) or English 202D (Business writing) in order to complete your Smeal general education requirements.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356470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r>
            <a:r>
              <a:rPr lang="en-US" sz="1200" kern="1200">
                <a:solidFill>
                  <a:schemeClr val="tx1"/>
                </a:solidFill>
                <a:effectLst/>
                <a:latin typeface="Arial" charset="0"/>
                <a:ea typeface="+mn-ea"/>
                <a:cs typeface="+mn-cs"/>
              </a:rPr>
              <a:t>at  AT </a:t>
            </a:r>
            <a:r>
              <a:rPr lang="en-US" sz="1200" kern="1200" dirty="0">
                <a:solidFill>
                  <a:schemeClr val="tx1"/>
                </a:solidFill>
                <a:effectLst/>
                <a:latin typeface="Arial" charset="0"/>
                <a:ea typeface="+mn-ea"/>
                <a:cs typeface="+mn-cs"/>
              </a:rPr>
              <a:t>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18</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Corporate Innovation and Entrepreneurship curriculum for students scheduling for the Fall 2025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both MGMT 425 and 453 in the Fall semester to maintain your progress in the major due to prerequisites.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BA 342 or B LAW 341 in order to meet degree requirements</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a:t>
            </a:r>
            <a:r>
              <a:rPr lang="en-US" sz="1200" strike="sngStrike"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Corporate Innovation and Entrepreneurship.</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All Academic Plans are found on the Smeal Exchange website.</a:t>
            </a: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 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Sciences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departments sponsoring the major be completed in residence at University Park under the instruction of Smeal College faculty.</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For example, students in the Corporate Innovation and Entrepreneurship major must complete in residence with Smeal College faculty all 300 level and above Corporate Innovation courses.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requesting to repeat a Major Field course and any other Smeal-taught Junior level required course are not guaranteed. Consult with your academic adviser when scheduling to avoid overloading your schedule. Drop courses during Drop/Add week to avoid a Late Drop. Earning a D or an F in a course or late dropping a course, each count as an attempt to take a course.  A 3</a:t>
            </a:r>
            <a:r>
              <a:rPr lang="en-US" baseline="30000" dirty="0"/>
              <a:t>rd</a:t>
            </a:r>
            <a:r>
              <a:rPr lang="en-US" dirty="0"/>
              <a:t> attempt for any reason may not be approved.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975852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ugstudents.smeal.psu.edu/student-organizations" TargetMode="External"/><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global.psu.edu/" TargetMode="External"/><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corporate-innovation-entrepreneurship-bs/#suggestedacademicplan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9.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bulletins.psu.edu/undergraduate/colleges/smeal-business/corporate-innovation-entrepreneurship-bs/#suggestedacademicplan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corporate-innovation-entrepreneurship-bs/#suggestedacademicplan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4" name="Recorded Sound">
            <a:hlinkClick r:id="" action="ppaction://media"/>
            <a:extLst>
              <a:ext uri="{FF2B5EF4-FFF2-40B4-BE49-F238E27FC236}">
                <a16:creationId xmlns:a16="http://schemas.microsoft.com/office/drawing/2014/main" id="{A801CC81-42FA-2149-9C66-B84BD6B5B8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0792"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1882"/>
    </mc:Choice>
    <mc:Fallback xmlns="">
      <p:transition advTm="11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6" objId="4"/>
        <p14:stopEvt time="11571"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ChangeArrowheads="1"/>
          </p:cNvSpPr>
          <p:nvPr/>
        </p:nvSpPr>
        <p:spPr bwMode="auto">
          <a:xfrm>
            <a:off x="2514599" y="1752600"/>
            <a:ext cx="2806037" cy="2509774"/>
          </a:xfrm>
          <a:prstGeom prst="irregularSeal1">
            <a:avLst/>
          </a:prstGeom>
          <a:solidFill>
            <a:schemeClr val="bg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accent1"/>
                </a:solidFill>
                <a:latin typeface="Myriad Pro"/>
              </a:rPr>
              <a:t>General</a:t>
            </a:r>
          </a:p>
          <a:p>
            <a:pPr algn="ctr">
              <a:lnSpc>
                <a:spcPct val="100000"/>
              </a:lnSpc>
              <a:spcBef>
                <a:spcPct val="0"/>
              </a:spcBef>
              <a:defRPr/>
            </a:pPr>
            <a:r>
              <a:rPr lang="en-US" sz="2800" b="1" dirty="0">
                <a:solidFill>
                  <a:schemeClr val="accent1"/>
                </a:solidFill>
                <a:latin typeface="Myriad Pro"/>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9" name="Recorded Sound">
            <a:hlinkClick r:id="" action="ppaction://media"/>
            <a:extLst>
              <a:ext uri="{FF2B5EF4-FFF2-40B4-BE49-F238E27FC236}">
                <a16:creationId xmlns:a16="http://schemas.microsoft.com/office/drawing/2014/main" id="{BD987610-0AA6-1F4A-99AF-CD400C71EC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204634"/>
            <a:ext cx="406400" cy="406400"/>
          </a:xfrm>
          <a:prstGeom prst="rect">
            <a:avLst/>
          </a:prstGeom>
        </p:spPr>
      </p:pic>
    </p:spTree>
    <p:extLst>
      <p:ext uri="{BB962C8B-B14F-4D97-AF65-F5344CB8AC3E}">
        <p14:creationId xmlns:p14="http://schemas.microsoft.com/office/powerpoint/2010/main" val="516413357"/>
      </p:ext>
    </p:extLst>
  </p:cSld>
  <p:clrMapOvr>
    <a:masterClrMapping/>
  </p:clrMapOvr>
  <mc:AlternateContent xmlns:mc="http://schemas.openxmlformats.org/markup-compatibility/2006" xmlns:p14="http://schemas.microsoft.com/office/powerpoint/2010/main">
    <mc:Choice Requires="p14">
      <p:transition p14:dur="0" advTm="134677"/>
    </mc:Choice>
    <mc:Fallback xmlns="">
      <p:transition advTm="13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16" objId="19"/>
        <p14:stopEvt time="134173" objId="1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5073"/>
    </mc:Choice>
    <mc:Fallback xmlns="">
      <p:transition advTm="25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23991"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1411"/>
    </mc:Choice>
    <mc:Fallback xmlns="">
      <p:transition advTm="3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 objId="5"/>
        <p14:stopEvt time="29754"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3984"/>
    </mc:Choice>
    <mc:Fallback xmlns="">
      <p:transition advTm="5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8" objId="5"/>
        <p14:stopEvt time="53186"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mc:Choice xmlns:p14="http://schemas.microsoft.com/office/powerpoint/2010/main" Requires="p14">
      <p:transition p14:dur="0" advTm="17000"/>
    </mc:Choice>
    <mc:Fallback>
      <p:transition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2" objId="7"/>
        <p14:stopEvt time="15221"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mc:Choice xmlns:p14="http://schemas.microsoft.com/office/powerpoint/2010/main" Requires="p14">
      <p:transition p14:dur="0" advTm="6410"/>
    </mc:Choice>
    <mc:Fallback>
      <p:transition advTm="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 objId="5"/>
        <p14:stopEvt time="6410"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7372"/>
    </mc:Choice>
    <mc:Fallback xmlns="">
      <p:transition advTm="7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6"/>
        <p14:stopEvt time="6085"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7502"/>
    </mc:Choice>
    <mc:Fallback xmlns="">
      <p:transition advTm="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2" objId="7"/>
        <p14:stopEvt time="7502"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237"/>
    </mc:Choice>
    <mc:Fallback xmlns="">
      <p:transition advTm="6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6"/>
        <p14:stopEvt time="6237"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eaLnBrk="1" hangingPunct="1">
              <a:lnSpc>
                <a:spcPct val="80000"/>
              </a:lnSpc>
              <a:spcBef>
                <a:spcPct val="10000"/>
              </a:spcBef>
              <a:buFontTx/>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hlinkClick r:id="rId5"/>
              </a:rPr>
              <a:t>https://bulletins.psu.edu/undergraduate/colleges/smeal-business/corporate-innovation-entrepreneurship-bs/#suggestedacademicplantext</a:t>
            </a:r>
            <a:endParaRPr lang="en-US" sz="1400" dirty="0"/>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eaLnBrk="1" hangingPunct="1">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eaLnBrk="1" hangingPunct="1">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http://ugstudents.smeal.psu.edu/academics-advising/degree-requirements/foreign-language-policy</a:t>
            </a:r>
            <a:r>
              <a:rPr lang="en-US" sz="1400" dirty="0"/>
              <a:t> </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latin typeface="Myriad Pro"/>
                <a:hlinkClick r:id="rId13"/>
              </a:rPr>
              <a:t>https://ugstudents.smeal.psu.edu/student-organizations</a:t>
            </a:r>
            <a:endParaRPr lang="en-US" sz="1400" dirty="0">
              <a:solidFill>
                <a:schemeClr val="bg2"/>
              </a:solidFill>
              <a:latin typeface="Myriad Pro"/>
            </a:endParaRPr>
          </a:p>
          <a:p>
            <a:pPr marL="0" indent="0">
              <a:lnSpc>
                <a:spcPct val="80000"/>
              </a:lnSpc>
              <a:spcBef>
                <a:spcPct val="10000"/>
              </a:spcBef>
              <a:buNone/>
            </a:pPr>
            <a:endParaRPr lang="en-US" sz="1400" dirty="0">
              <a:solidFill>
                <a:schemeClr val="bg2"/>
              </a:solidFill>
            </a:endParaRPr>
          </a:p>
          <a:p>
            <a:pPr marL="0" indent="0">
              <a:lnSpc>
                <a:spcPct val="80000"/>
              </a:lnSpc>
              <a:spcBef>
                <a:spcPct val="10000"/>
              </a:spcBef>
              <a:buNone/>
            </a:pPr>
            <a:r>
              <a:rPr lang="en-US" sz="1400" b="1" dirty="0">
                <a:solidFill>
                  <a:schemeClr val="bg2"/>
                </a:solidFill>
                <a:latin typeface="Myriad Pro"/>
              </a:rPr>
              <a:t>Waitlist Information Link:</a:t>
            </a:r>
          </a:p>
          <a:p>
            <a:pPr>
              <a:lnSpc>
                <a:spcPct val="80000"/>
              </a:lnSpc>
              <a:spcBef>
                <a:spcPct val="10000"/>
              </a:spcBef>
            </a:pPr>
            <a:r>
              <a:rPr lang="en-US" sz="1400" dirty="0">
                <a:solidFill>
                  <a:schemeClr val="bg2"/>
                </a:solidFill>
                <a:latin typeface="Myriad Pro"/>
                <a:hlinkClick r:id="rId14"/>
              </a:rPr>
              <a:t>https://advising.psu.edu/scheduling-course-full</a:t>
            </a:r>
            <a:endParaRPr lang="en-US" sz="1400" dirty="0">
              <a:solidFill>
                <a:schemeClr val="bg2"/>
              </a:solidFill>
              <a:latin typeface="Myriad Pro"/>
            </a:endParaRPr>
          </a:p>
          <a:p>
            <a:pPr>
              <a:lnSpc>
                <a:spcPct val="80000"/>
              </a:lnSpc>
              <a:spcBef>
                <a:spcPct val="10000"/>
              </a:spcBef>
            </a:pP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2953"/>
    </mc:Choice>
    <mc:Fallback xmlns="">
      <p:transition advTm="22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 objId="2"/>
        <p14:stopEvt time="18821"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30169"/>
    </mc:Choice>
    <mc:Fallback xmlns="">
      <p:transition advTm="30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3" objId="6"/>
        <p14:stopEvt time="28130"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a:xfrm>
            <a:off x="685800" y="1600201"/>
            <a:ext cx="7772400" cy="2000250"/>
          </a:xfrm>
        </p:spPr>
        <p:txBody>
          <a:bodyPr>
            <a:normAutofit fontScale="90000"/>
          </a:bodyPr>
          <a:lstStyle/>
          <a:p>
            <a:r>
              <a:rPr lang="en-US" b="1" dirty="0">
                <a:solidFill>
                  <a:schemeClr val="bg1"/>
                </a:solidFill>
              </a:rPr>
              <a:t>Scheduling Presentation</a:t>
            </a:r>
            <a:br>
              <a:rPr lang="en-US" b="1" dirty="0">
                <a:solidFill>
                  <a:schemeClr val="bg1"/>
                </a:solidFill>
              </a:rPr>
            </a:br>
            <a:r>
              <a:rPr lang="en-US" b="1" dirty="0">
                <a:solidFill>
                  <a:schemeClr val="bg1"/>
                </a:solidFill>
              </a:rPr>
              <a:t>Corporate Innovation and Entrepreneurship</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p:txBody>
          <a:bodyPr/>
          <a:lstStyle/>
          <a:p>
            <a:pPr>
              <a:defRPr/>
            </a:pPr>
            <a:r>
              <a:rPr lang="en-US" dirty="0"/>
              <a:t>Entering CIENT Major in FA 25</a:t>
            </a:r>
            <a:endParaRPr lang="en-US" dirty="0">
              <a:solidFill>
                <a:schemeClr val="bg1"/>
              </a:solidFill>
            </a:endParaRPr>
          </a:p>
          <a:p>
            <a:pPr>
              <a:defRPr/>
            </a:pPr>
            <a:r>
              <a:rPr lang="en-US" dirty="0"/>
              <a:t>Smeal Undergraduate Advising</a:t>
            </a:r>
          </a:p>
        </p:txBody>
      </p:sp>
      <p:pic>
        <p:nvPicPr>
          <p:cNvPr id="7" name="Video 6">
            <a:hlinkClick r:id="" action="ppaction://media"/>
            <a:extLst>
              <a:ext uri="{FF2B5EF4-FFF2-40B4-BE49-F238E27FC236}">
                <a16:creationId xmlns:a16="http://schemas.microsoft.com/office/drawing/2014/main" id="{665A12F9-C6DF-70E3-488E-0C17FF4EC84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525000" y="4724400"/>
            <a:ext cx="2057400" cy="2057400"/>
          </a:xfrm>
          <a:prstGeom prst="ellipse">
            <a:avLst/>
          </a:prstGeom>
        </p:spPr>
      </p:pic>
      <p:pic>
        <p:nvPicPr>
          <p:cNvPr id="4" name="Picture 3">
            <a:extLst>
              <a:ext uri="{FF2B5EF4-FFF2-40B4-BE49-F238E27FC236}">
                <a16:creationId xmlns:a16="http://schemas.microsoft.com/office/drawing/2014/main" id="{0CB8E64E-D12C-ACB7-8612-F42E66BF9A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5091"/>
    </mc:Choice>
    <mc:Fallback xmlns="">
      <p:transition advTm="15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fontScale="90000"/>
          </a:bodyPr>
          <a:lstStyle/>
          <a:p>
            <a:r>
              <a:rPr lang="en-US" b="1" dirty="0">
                <a:solidFill>
                  <a:schemeClr val="bg1"/>
                </a:solidFill>
              </a:rPr>
              <a:t>Recommended CIENT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1"/>
            <a:ext cx="4038600" cy="3276600"/>
          </a:xfrm>
        </p:spPr>
        <p:txBody>
          <a:bodyPr>
            <a:normAutofit/>
          </a:bodyPr>
          <a:lstStyle/>
          <a:p>
            <a:pPr>
              <a:buNone/>
            </a:pPr>
            <a:r>
              <a:rPr lang="en-US" sz="4000" u="sng" dirty="0">
                <a:solidFill>
                  <a:schemeClr val="bg1"/>
                </a:solidFill>
              </a:rPr>
              <a:t>Fall 2025</a:t>
            </a:r>
          </a:p>
          <a:p>
            <a:pPr>
              <a:buNone/>
            </a:pPr>
            <a:r>
              <a:rPr lang="en-US" dirty="0">
                <a:solidFill>
                  <a:schemeClr val="bg1"/>
                </a:solidFill>
              </a:rPr>
              <a:t>MGMT 425</a:t>
            </a:r>
          </a:p>
          <a:p>
            <a:pPr>
              <a:buNone/>
            </a:pPr>
            <a:r>
              <a:rPr lang="en-US" dirty="0">
                <a:solidFill>
                  <a:schemeClr val="bg1"/>
                </a:solidFill>
              </a:rPr>
              <a:t>MGMT 453</a:t>
            </a:r>
          </a:p>
          <a:p>
            <a:pPr>
              <a:buNone/>
            </a:pPr>
            <a:r>
              <a:rPr lang="en-US" dirty="0">
                <a:solidFill>
                  <a:schemeClr val="bg1"/>
                </a:solidFill>
              </a:rPr>
              <a:t>ENG 202D</a:t>
            </a:r>
          </a:p>
          <a:p>
            <a:pPr>
              <a:buNone/>
            </a:pPr>
            <a:r>
              <a:rPr lang="en-US" dirty="0">
                <a:solidFill>
                  <a:schemeClr val="bg1"/>
                </a:solidFill>
              </a:rPr>
              <a:t>BA 342 or BLAW 341</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1"/>
            <a:ext cx="4038600" cy="3276600"/>
          </a:xfrm>
        </p:spPr>
        <p:txBody>
          <a:bodyPr>
            <a:normAutofit/>
          </a:bodyPr>
          <a:lstStyle/>
          <a:p>
            <a:pPr>
              <a:buNone/>
            </a:pPr>
            <a:r>
              <a:rPr lang="en-US" sz="4000" u="sng" dirty="0">
                <a:solidFill>
                  <a:schemeClr val="bg1"/>
                </a:solidFill>
              </a:rPr>
              <a:t>Spring 2026</a:t>
            </a:r>
          </a:p>
          <a:p>
            <a:pPr>
              <a:buNone/>
            </a:pPr>
            <a:r>
              <a:rPr lang="en-US" dirty="0">
                <a:solidFill>
                  <a:schemeClr val="bg1"/>
                </a:solidFill>
              </a:rPr>
              <a:t>MGMT 457W</a:t>
            </a:r>
          </a:p>
          <a:p>
            <a:pPr>
              <a:buNone/>
            </a:pPr>
            <a:r>
              <a:rPr lang="en-US" dirty="0">
                <a:solidFill>
                  <a:schemeClr val="bg1"/>
                </a:solidFill>
              </a:rPr>
              <a:t>MGMT 3XX or 4XX – CIENT Elective</a:t>
            </a:r>
          </a:p>
          <a:p>
            <a:pPr>
              <a:buNone/>
            </a:pPr>
            <a:r>
              <a:rPr lang="en-US" dirty="0">
                <a:solidFill>
                  <a:schemeClr val="bg1"/>
                </a:solidFill>
              </a:rPr>
              <a:t>BA 342 or BLAW 341</a:t>
            </a:r>
          </a:p>
          <a:p>
            <a:pPr>
              <a:buNone/>
            </a:pPr>
            <a:r>
              <a:rPr lang="en-US" dirty="0">
                <a:solidFill>
                  <a:schemeClr val="bg1"/>
                </a:solidFill>
              </a:rPr>
              <a:t>Gen Eds (2)</a:t>
            </a:r>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765609" y="4800601"/>
            <a:ext cx="7765181" cy="1274195"/>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sz="1600" dirty="0">
                <a:hlinkClick r:id="rId5"/>
              </a:rPr>
              <a:t>https://bulletins.psu.edu/undergraduate/colleges/smeal-business/corporate-innovation-entrepreneurship-bs/#suggestedacademicplantext</a:t>
            </a:r>
            <a:endParaRPr lang="en-US" sz="1600" dirty="0"/>
          </a:p>
        </p:txBody>
      </p:sp>
      <p:pic>
        <p:nvPicPr>
          <p:cNvPr id="9" name="Audio 8">
            <a:hlinkClick r:id="" action="ppaction://media"/>
            <a:extLst>
              <a:ext uri="{FF2B5EF4-FFF2-40B4-BE49-F238E27FC236}">
                <a16:creationId xmlns:a16="http://schemas.microsoft.com/office/drawing/2014/main" id="{91616D9A-4A39-AB27-EE7C-A7B8770C1C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0938" b="-10938"/>
          <a:stretch>
            <a:fillRect/>
          </a:stretch>
        </p:blipFill>
        <p:spPr>
          <a:xfrm>
            <a:off x="533400" y="6074796"/>
            <a:ext cx="406400" cy="495300"/>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26818"/>
    </mc:Choice>
    <mc:Fallback xmlns="">
      <p:transition advTm="26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6853"/>
    </mc:Choice>
    <mc:Fallback xmlns="">
      <p:transition advTm="5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 objId="7"/>
        <p14:stopEvt time="54841"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9">
            <a:extLst>
              <a:ext uri="{FF2B5EF4-FFF2-40B4-BE49-F238E27FC236}">
                <a16:creationId xmlns:a16="http://schemas.microsoft.com/office/drawing/2014/main" id="{DC7431A7-46E9-0247-BC1E-459B32F01F06}"/>
              </a:ext>
            </a:extLst>
          </p:cNvPr>
          <p:cNvSpPr>
            <a:spLocks noChangeArrowheads="1"/>
          </p:cNvSpPr>
          <p:nvPr/>
        </p:nvSpPr>
        <p:spPr bwMode="auto">
          <a:xfrm>
            <a:off x="3124200" y="1905000"/>
            <a:ext cx="3124200" cy="2590800"/>
          </a:xfrm>
          <a:prstGeom prst="irregularSeal1">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bg2">
                    <a:lumMod val="50000"/>
                  </a:schemeClr>
                </a:solidFill>
              </a:rPr>
              <a:t>CIENT</a:t>
            </a:r>
          </a:p>
        </p:txBody>
      </p:sp>
      <p:sp>
        <p:nvSpPr>
          <p:cNvPr id="12" name="Rectangle 4">
            <a:extLst>
              <a:ext uri="{FF2B5EF4-FFF2-40B4-BE49-F238E27FC236}">
                <a16:creationId xmlns:a16="http://schemas.microsoft.com/office/drawing/2014/main" id="{5515D6D1-3868-B74E-BDD7-7BCEE5124D3F}"/>
              </a:ext>
            </a:extLst>
          </p:cNvPr>
          <p:cNvSpPr>
            <a:spLocks noChangeArrowheads="1"/>
          </p:cNvSpPr>
          <p:nvPr/>
        </p:nvSpPr>
        <p:spPr bwMode="auto">
          <a:xfrm>
            <a:off x="736600" y="952500"/>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14" name="Rectangle 6">
            <a:extLst>
              <a:ext uri="{FF2B5EF4-FFF2-40B4-BE49-F238E27FC236}">
                <a16:creationId xmlns:a16="http://schemas.microsoft.com/office/drawing/2014/main" id="{23A6C36E-133C-804A-9B78-6B779B888691}"/>
              </a:ext>
            </a:extLst>
          </p:cNvPr>
          <p:cNvSpPr>
            <a:spLocks noChangeArrowheads="1"/>
          </p:cNvSpPr>
          <p:nvPr/>
        </p:nvSpPr>
        <p:spPr bwMode="auto">
          <a:xfrm>
            <a:off x="3848100" y="41910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CIENT</a:t>
            </a:r>
          </a:p>
          <a:p>
            <a:pPr algn="ctr">
              <a:lnSpc>
                <a:spcPct val="100000"/>
              </a:lnSpc>
              <a:spcBef>
                <a:spcPct val="0"/>
              </a:spcBef>
              <a:defRPr/>
            </a:pPr>
            <a:r>
              <a:rPr lang="en-US" sz="1800" b="1" dirty="0">
                <a:solidFill>
                  <a:schemeClr val="tx1"/>
                </a:solidFill>
                <a:latin typeface="Myriad Pro"/>
              </a:rPr>
              <a:t>Courses</a:t>
            </a:r>
          </a:p>
        </p:txBody>
      </p:sp>
      <p:sp>
        <p:nvSpPr>
          <p:cNvPr id="16" name="Rectangle 8">
            <a:extLst>
              <a:ext uri="{FF2B5EF4-FFF2-40B4-BE49-F238E27FC236}">
                <a16:creationId xmlns:a16="http://schemas.microsoft.com/office/drawing/2014/main" id="{86FF1F06-837C-D340-A8E7-56A80ADBD0CC}"/>
              </a:ext>
            </a:extLst>
          </p:cNvPr>
          <p:cNvSpPr>
            <a:spLocks noChangeArrowheads="1"/>
          </p:cNvSpPr>
          <p:nvPr/>
        </p:nvSpPr>
        <p:spPr bwMode="auto">
          <a:xfrm>
            <a:off x="6413500" y="1257300"/>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3" name="Rectangle 5">
            <a:extLst>
              <a:ext uri="{FF2B5EF4-FFF2-40B4-BE49-F238E27FC236}">
                <a16:creationId xmlns:a16="http://schemas.microsoft.com/office/drawing/2014/main" id="{E686536D-48EA-0A48-8C2A-4114A03E2CDE}"/>
              </a:ext>
            </a:extLst>
          </p:cNvPr>
          <p:cNvSpPr>
            <a:spLocks noChangeArrowheads="1"/>
          </p:cNvSpPr>
          <p:nvPr/>
        </p:nvSpPr>
        <p:spPr bwMode="auto">
          <a:xfrm>
            <a:off x="6934200" y="31623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1" name="Rectangle 2">
            <a:extLst>
              <a:ext uri="{FF2B5EF4-FFF2-40B4-BE49-F238E27FC236}">
                <a16:creationId xmlns:a16="http://schemas.microsoft.com/office/drawing/2014/main" id="{120BD15D-8113-D94E-9363-1BCCB19B5F85}"/>
              </a:ext>
            </a:extLst>
          </p:cNvPr>
          <p:cNvSpPr>
            <a:spLocks noChangeArrowheads="1"/>
          </p:cNvSpPr>
          <p:nvPr/>
        </p:nvSpPr>
        <p:spPr bwMode="auto">
          <a:xfrm>
            <a:off x="3962400" y="4876800"/>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5" name="Rectangle 7">
            <a:extLst>
              <a:ext uri="{FF2B5EF4-FFF2-40B4-BE49-F238E27FC236}">
                <a16:creationId xmlns:a16="http://schemas.microsoft.com/office/drawing/2014/main" id="{030E06B6-C6FB-3E4A-9A8C-93BB219FD927}"/>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2" name="Rectangle 1"/>
          <p:cNvSpPr/>
          <p:nvPr/>
        </p:nvSpPr>
        <p:spPr>
          <a:xfrm>
            <a:off x="990600" y="6053157"/>
            <a:ext cx="5410200" cy="609398"/>
          </a:xfrm>
          <a:prstGeom prst="rect">
            <a:avLst/>
          </a:prstGeom>
        </p:spPr>
        <p:txBody>
          <a:bodyPr wrap="square" anchor="t">
            <a:spAutoFit/>
          </a:bodyPr>
          <a:lstStyle/>
          <a:p>
            <a:r>
              <a:rPr lang="en-US" dirty="0">
                <a:latin typeface="Arial"/>
                <a:cs typeface="Arial"/>
              </a:rPr>
              <a:t>LINK: </a:t>
            </a:r>
            <a:r>
              <a:rPr lang="en-US" dirty="0">
                <a:hlinkClick r:id="rId5"/>
              </a:rPr>
              <a:t>https://bulletins.psu.edu/undergraduate/colleges/smeal-business/corporate-innovation-entrepreneurship-bs/#suggestedacademicplantext</a:t>
            </a:r>
            <a:endParaRPr lang="en-US" dirty="0"/>
          </a:p>
        </p:txBody>
      </p:sp>
      <p:pic>
        <p:nvPicPr>
          <p:cNvPr id="10" name="Recorded Sound">
            <a:hlinkClick r:id="" action="ppaction://media"/>
            <a:extLst>
              <a:ext uri="{FF2B5EF4-FFF2-40B4-BE49-F238E27FC236}">
                <a16:creationId xmlns:a16="http://schemas.microsoft.com/office/drawing/2014/main" id="{7CA9F157-0A9A-6846-B7F7-F671B25C8A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02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6027"/>
    </mc:Choice>
    <mc:Fallback xmlns="">
      <p:transition advTm="36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1" objId="10"/>
        <p14:stopEvt time="35552"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6AF35FC5-EE5A-9246-AE9C-89BD981762FE}"/>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304800" y="6153834"/>
            <a:ext cx="493931" cy="493931"/>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6401"/>
    </mc:Choice>
    <mc:Fallback xmlns="">
      <p:transition advTm="46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7" objId="6"/>
        <p14:stopEvt time="46074"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2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 </a:t>
            </a:r>
          </a:p>
          <a:p>
            <a:pPr marL="0" indent="0">
              <a:buNone/>
              <a:defRPr/>
            </a:pPr>
            <a:r>
              <a:rPr lang="en-US" dirty="0"/>
              <a:t>For example, </a:t>
            </a:r>
            <a:r>
              <a:rPr lang="en-US" dirty="0">
                <a:solidFill>
                  <a:schemeClr val="bg1"/>
                </a:solidFill>
              </a:rPr>
              <a:t>students in the Corporate Innovation and Entrepreneurship major must complete in residence with Smeal College faculty all 300 level and above Corporate Innovation courses.  </a:t>
            </a:r>
          </a:p>
          <a:p>
            <a:pPr marL="0" indent="0">
              <a:buNone/>
              <a:defRPr/>
            </a:pPr>
            <a:r>
              <a:rPr lang="en-US" dirty="0"/>
              <a:t>Petitions for hardship exceptions from this policy may be made to the Smeal College of Business Associate Dean for Undergraduate Education. </a:t>
            </a:r>
          </a:p>
        </p:txBody>
      </p:sp>
      <p:pic>
        <p:nvPicPr>
          <p:cNvPr id="6" name="Recorded Sound">
            <a:hlinkClick r:id="" action="ppaction://media"/>
            <a:extLst>
              <a:ext uri="{FF2B5EF4-FFF2-40B4-BE49-F238E27FC236}">
                <a16:creationId xmlns:a16="http://schemas.microsoft.com/office/drawing/2014/main" id="{8C75F41F-888F-1042-BB63-A7F6DC09C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26164"/>
            <a:ext cx="533400" cy="533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2656"/>
    </mc:Choice>
    <mc:Fallback xmlns="">
      <p:transition advTm="52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64" objId="6"/>
        <p14:stopEvt time="51259"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E7583-7B68-90ED-34E9-2B6341B2E7A0}"/>
              </a:ext>
            </a:extLst>
          </p:cNvPr>
          <p:cNvSpPr>
            <a:spLocks noGrp="1"/>
          </p:cNvSpPr>
          <p:nvPr>
            <p:ph idx="1"/>
          </p:nvPr>
        </p:nvSpPr>
        <p:spPr>
          <a:xfrm>
            <a:off x="301558" y="530158"/>
            <a:ext cx="8550612" cy="5596005"/>
          </a:xfrm>
        </p:spPr>
        <p:txBody>
          <a:bodyPr vert="horz" lIns="91440" tIns="45720" rIns="91440" bIns="45720" rtlCol="0" anchor="t">
            <a:normAutofit/>
          </a:bodyPr>
          <a:lstStyle/>
          <a:p>
            <a:pPr marL="0" indent="0">
              <a:spcBef>
                <a:spcPts val="0"/>
              </a:spcBef>
              <a:buNone/>
            </a:pPr>
            <a:r>
              <a:rPr lang="en-US" sz="2800" b="1" dirty="0">
                <a:solidFill>
                  <a:schemeClr val="bg1"/>
                </a:solidFill>
                <a:latin typeface="Aptos"/>
              </a:rPr>
              <a:t>  Request for Third Repeat of a Smeal Major Course</a:t>
            </a:r>
            <a:endParaRPr lang="en-US" sz="2800" dirty="0">
              <a:solidFill>
                <a:schemeClr val="bg1"/>
              </a:solidFill>
              <a:latin typeface="Aptos"/>
            </a:endParaRPr>
          </a:p>
          <a:p>
            <a:pPr>
              <a:spcBef>
                <a:spcPts val="0"/>
              </a:spcBef>
            </a:pPr>
            <a:endParaRPr lang="en-US" sz="1800" dirty="0">
              <a:solidFill>
                <a:schemeClr val="bg1"/>
              </a:solidFill>
              <a:latin typeface="Aptos"/>
            </a:endParaRPr>
          </a:p>
          <a:p>
            <a:pPr>
              <a:spcBef>
                <a:spcPts val="0"/>
              </a:spcBe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Request for third repeats of Major Field courses and other Smeal-taught Junior level required courses are </a:t>
            </a:r>
            <a:r>
              <a:rPr lang="en-US" sz="1800" i="1" u="sng" dirty="0">
                <a:solidFill>
                  <a:schemeClr val="bg1"/>
                </a:solidFill>
                <a:latin typeface="Aptos"/>
              </a:rPr>
              <a:t>not guaranteed</a:t>
            </a:r>
            <a:r>
              <a:rPr lang="en-US" sz="1800" dirty="0">
                <a:solidFill>
                  <a:schemeClr val="bg1"/>
                </a:solidFill>
                <a:latin typeface="Aptos"/>
              </a:rPr>
              <a:t>.</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Please keep this in mind when scheduling courses and avoid overloading your schedule with major courses and Smeal requirements. Drop/Add week allows for dropping a course with no penalty or Late Drop (LD) notation on your Academic Requirements report and your transcript. </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You should consult with your adviser before making any decision about late dropping courses.</a:t>
            </a:r>
          </a:p>
          <a:p>
            <a:pPr>
              <a:spcBef>
                <a:spcPts val="0"/>
              </a:spcBef>
            </a:pPr>
            <a:endParaRPr lang="en-US" sz="1800" dirty="0">
              <a:solidFill>
                <a:schemeClr val="bg1"/>
              </a:solidFill>
              <a:latin typeface="Aptos"/>
            </a:endParaRPr>
          </a:p>
          <a:p>
            <a:pPr>
              <a:spcBef>
                <a:spcPts val="0"/>
              </a:spcBef>
            </a:pPr>
            <a:r>
              <a:rPr lang="en-US" sz="1800" dirty="0">
                <a:solidFill>
                  <a:schemeClr val="bg1"/>
                </a:solidFill>
                <a:latin typeface="Aptos"/>
              </a:rPr>
              <a:t>Example: FIN 406, if Late Dropped once, earned a grade of D or F the second time, </a:t>
            </a:r>
            <a:r>
              <a:rPr lang="en-US" sz="1800" i="1" u="sng" dirty="0">
                <a:solidFill>
                  <a:schemeClr val="bg1"/>
                </a:solidFill>
                <a:latin typeface="Aptos"/>
              </a:rPr>
              <a:t>may not be approved </a:t>
            </a:r>
            <a:r>
              <a:rPr lang="en-US" sz="1800" dirty="0">
                <a:solidFill>
                  <a:schemeClr val="bg1"/>
                </a:solidFill>
                <a:latin typeface="Aptos"/>
              </a:rPr>
              <a:t>for a 3rd attempt. </a:t>
            </a:r>
          </a:p>
          <a:p>
            <a:pPr marL="0" indent="0">
              <a:spcBef>
                <a:spcPts val="0"/>
              </a:spcBef>
              <a:buNone/>
            </a:pPr>
            <a:br>
              <a:rPr lang="en-US" sz="2400" dirty="0">
                <a:solidFill>
                  <a:srgbClr val="000000"/>
                </a:solidFill>
                <a:latin typeface="Aptos"/>
              </a:rPr>
            </a:br>
            <a:endParaRPr lang="en-US" sz="2400">
              <a:solidFill>
                <a:srgbClr val="000000"/>
              </a:solidFill>
              <a:latin typeface="Aptos"/>
            </a:endParaRPr>
          </a:p>
        </p:txBody>
      </p:sp>
      <p:pic>
        <p:nvPicPr>
          <p:cNvPr id="5" name="Video 4">
            <a:hlinkClick r:id="" action="ppaction://media"/>
            <a:extLst>
              <a:ext uri="{FF2B5EF4-FFF2-40B4-BE49-F238E27FC236}">
                <a16:creationId xmlns:a16="http://schemas.microsoft.com/office/drawing/2014/main" id="{C6DA576B-CAC8-A96E-1248-B3137F8F5C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515600" y="4648200"/>
            <a:ext cx="2057400" cy="2057400"/>
          </a:xfrm>
          <a:prstGeom prst="ellipse">
            <a:avLst/>
          </a:prstGeom>
        </p:spPr>
      </p:pic>
      <p:pic>
        <p:nvPicPr>
          <p:cNvPr id="2" name="Picture 1">
            <a:extLst>
              <a:ext uri="{FF2B5EF4-FFF2-40B4-BE49-F238E27FC236}">
                <a16:creationId xmlns:a16="http://schemas.microsoft.com/office/drawing/2014/main" id="{9C2B25B6-9E5C-3120-E681-0E8B4046E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4219730956"/>
      </p:ext>
    </p:extLst>
  </p:cSld>
  <p:clrMapOvr>
    <a:masterClrMapping/>
  </p:clrMapOvr>
  <mc:AlternateContent xmlns:mc="http://schemas.openxmlformats.org/markup-compatibility/2006" xmlns:p14="http://schemas.microsoft.com/office/powerpoint/2010/main">
    <mc:Choice Requires="p14">
      <p:transition spd="slow" p14:dur="2000" advTm="35410"/>
    </mc:Choice>
    <mc:Fallback xmlns="">
      <p:transition spd="slow" advTm="3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6329B48-1D0D-42E8-964A-57E7CF6DA8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25bc01-2018-42a2-8cf0-91d8fe7cddea"/>
    <ds:schemaRef ds:uri="b976cd16-1b43-4e42-83b0-1309c2c7e01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4EAEF2-13D5-4E29-B2FE-BA4621B59CCF}">
  <ds:schemaRefs>
    <ds:schemaRef ds:uri="http://schemas.microsoft.com/sharepoint/v3/contenttype/forms"/>
  </ds:schemaRefs>
</ds:datastoreItem>
</file>

<file path=customXml/itemProps3.xml><?xml version="1.0" encoding="utf-8"?>
<ds:datastoreItem xmlns:ds="http://schemas.openxmlformats.org/officeDocument/2006/customXml" ds:itemID="{E0F85F0D-D709-4318-AEDC-9CF6E63C2E32}">
  <ds:schemaRefs>
    <ds:schemaRef ds:uri="http://schemas.microsoft.com/office/2006/metadata/properties"/>
    <ds:schemaRef ds:uri="http://schemas.microsoft.com/office/infopath/2007/PartnerControls"/>
    <ds:schemaRef ds:uri="http://schemas.microsoft.com/sharepoint/v4"/>
    <ds:schemaRef ds:uri="df25bc01-2018-42a2-8cf0-91d8fe7cddea"/>
    <ds:schemaRef ds:uri="b976cd16-1b43-4e42-83b0-1309c2c7e012"/>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9582</TotalTime>
  <Words>2368</Words>
  <Application>Microsoft Macintosh PowerPoint</Application>
  <PresentationFormat>On-screen Show (4:3)</PresentationFormat>
  <Paragraphs>246</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굴림</vt:lpstr>
      <vt:lpstr>Aptos</vt:lpstr>
      <vt:lpstr>Arial</vt:lpstr>
      <vt:lpstr>Arial,Sans-Serif</vt:lpstr>
      <vt:lpstr>Myriad Pro</vt:lpstr>
      <vt:lpstr>Smeal Master</vt:lpstr>
      <vt:lpstr>The Smeal College of Business</vt:lpstr>
      <vt:lpstr>Smeal Undergraduate Education</vt:lpstr>
      <vt:lpstr>Scheduling Presentation Corporate Innovation and Entrepreneurship</vt:lpstr>
      <vt:lpstr>Recommended CIENT Schedule</vt:lpstr>
      <vt:lpstr>What To Do If a Course Is Full</vt:lpstr>
      <vt:lpstr>PowerPoint Presentation</vt:lpstr>
      <vt:lpstr>Smeal Minors</vt:lpstr>
      <vt:lpstr>Smeal College Policy</vt:lpstr>
      <vt:lpstr>PowerPoint Presentation</vt:lpstr>
      <vt:lpstr>PowerPoint Presentation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Saldan, Francesca</cp:lastModifiedBy>
  <cp:revision>370</cp:revision>
  <cp:lastPrinted>2018-12-21T18:59:57Z</cp:lastPrinted>
  <dcterms:created xsi:type="dcterms:W3CDTF">2005-12-09T16:58:48Z</dcterms:created>
  <dcterms:modified xsi:type="dcterms:W3CDTF">2025-03-03T20:57:53Z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