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345" r:id="rId5"/>
    <p:sldId id="346" r:id="rId6"/>
    <p:sldId id="347" r:id="rId7"/>
    <p:sldId id="348" r:id="rId8"/>
    <p:sldId id="349" r:id="rId9"/>
    <p:sldId id="350" r:id="rId10"/>
    <p:sldId id="351" r:id="rId11"/>
    <p:sldId id="352" r:id="rId12"/>
    <p:sldId id="362" r:id="rId13"/>
    <p:sldId id="353" r:id="rId14"/>
    <p:sldId id="354" r:id="rId15"/>
    <p:sldId id="342" r:id="rId16"/>
    <p:sldId id="355" r:id="rId17"/>
    <p:sldId id="356" r:id="rId18"/>
    <p:sldId id="357" r:id="rId19"/>
    <p:sldId id="358" r:id="rId20"/>
    <p:sldId id="359" r:id="rId21"/>
    <p:sldId id="360" r:id="rId22"/>
    <p:sldId id="361"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0F0F0"/>
    <a:srgbClr val="FFFF00"/>
    <a:srgbClr val="B2B2B2"/>
    <a:srgbClr val="808080"/>
    <a:srgbClr val="3366CC"/>
    <a:srgbClr val="996633"/>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04CAA-9B4E-49D6-9EF1-6CDEA9FC9A8A}" v="9" dt="2025-02-25T15:38:30.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14" autoAdjust="0"/>
    <p:restoredTop sz="62195" autoAdjust="0"/>
  </p:normalViewPr>
  <p:slideViewPr>
    <p:cSldViewPr>
      <p:cViewPr varScale="1">
        <p:scale>
          <a:sx n="73" d="100"/>
          <a:sy n="73" d="100"/>
        </p:scale>
        <p:origin x="224" y="176"/>
      </p:cViewPr>
      <p:guideLst>
        <p:guide orient="horz" pos="3984"/>
        <p:guide pos="288"/>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3/3/25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dvising.psu.edu/scheduling-course-ful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Accounting and welcome to the Smeal College of Business.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a:t>
            </a:fld>
            <a:endParaRPr lang="en-US"/>
          </a:p>
        </p:txBody>
      </p:sp>
    </p:spTree>
    <p:extLst>
      <p:ext uri="{BB962C8B-B14F-4D97-AF65-F5344CB8AC3E}">
        <p14:creationId xmlns:p14="http://schemas.microsoft.com/office/powerpoint/2010/main" val="284315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advisor.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will no longer use the What-If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19</a:t>
            </a:fld>
            <a:endParaRPr lang="en-US"/>
          </a:p>
        </p:txBody>
      </p:sp>
    </p:spTree>
    <p:extLst>
      <p:ext uri="{BB962C8B-B14F-4D97-AF65-F5344CB8AC3E}">
        <p14:creationId xmlns:p14="http://schemas.microsoft.com/office/powerpoint/2010/main" val="116408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Accounting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346199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you must schedule ACCTG 471, the first course in the accounting sequence.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crucial to schedule ACCTG 471 in the Fall semester to maintain your progress in the major due to prerequisites.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should also schedule ACCTG 404.</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93586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If all sections of the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 list tutorial. </a:t>
            </a:r>
            <a:r>
              <a:rPr lang="en-US" sz="1200" u="sng" kern="1200" dirty="0">
                <a:solidFill>
                  <a:schemeClr val="tx1"/>
                </a:solidFill>
                <a:effectLst/>
                <a:latin typeface="Arial" charset="0"/>
                <a:ea typeface="+mn-ea"/>
                <a:cs typeface="+mn-cs"/>
                <a:hlinkClick r:id="rId3"/>
              </a:rPr>
              <a:t>https://advising.psu.edu/scheduling-course-full</a:t>
            </a:r>
            <a:endParaRPr lang="en-US" sz="1200" u="sng"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will add you to the wait 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advisor about what courses are appropriate.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Additionally, if you have been accepted into this Smeal Masters in Accounting Program, you should consult with </a:t>
            </a:r>
            <a:r>
              <a:rPr lang="en-US" sz="1200" kern="1200" dirty="0" err="1">
                <a:solidFill>
                  <a:schemeClr val="tx1"/>
                </a:solidFill>
                <a:effectLst/>
                <a:latin typeface="Arial" charset="0"/>
                <a:ea typeface="+mn-ea"/>
                <a:cs typeface="+mn-cs"/>
              </a:rPr>
              <a:t>Schalyn</a:t>
            </a:r>
            <a:r>
              <a:rPr lang="en-US" sz="1200" kern="1200" dirty="0">
                <a:solidFill>
                  <a:schemeClr val="tx1"/>
                </a:solidFill>
                <a:effectLst/>
                <a:latin typeface="Arial" charset="0"/>
                <a:ea typeface="+mn-ea"/>
                <a:cs typeface="+mn-cs"/>
              </a:rPr>
              <a:t> Sohn, director of the MAC program, to ensure that you are scheduling the correct courses for your fall semester as there are additional accounting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5</a:t>
            </a:fld>
            <a:endParaRPr lang="en-US"/>
          </a:p>
        </p:txBody>
      </p:sp>
    </p:spTree>
    <p:extLst>
      <p:ext uri="{BB962C8B-B14F-4D97-AF65-F5344CB8AC3E}">
        <p14:creationId xmlns:p14="http://schemas.microsoft.com/office/powerpoint/2010/main" val="242956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may also want to consider scheduling courses that fulfill the two-piece sequence requirement.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Depending on your career goals, the Accounting Department recommends that you plan to take the Finance two-piece sequence.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However, the choice is yours.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6</a:t>
            </a:fld>
            <a:endParaRPr lang="en-US"/>
          </a:p>
        </p:txBody>
      </p:sp>
    </p:spTree>
    <p:extLst>
      <p:ext uri="{BB962C8B-B14F-4D97-AF65-F5344CB8AC3E}">
        <p14:creationId xmlns:p14="http://schemas.microsoft.com/office/powerpoint/2010/main" val="317763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systems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Accounting Major must complete in residence with Smeal College faculty all 300 level and above Accounting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1DD91A2A-99C3-584C-B2F3-2E7EBE95B6D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F7B24E4D-37DC-C945-B93C-7B00BC33458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C88659A9-FDA2-D54F-B743-FCC5F046F7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030C072D-85D5-684D-86B5-10515C63F0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536D52B4-16BF-C546-B160-C90CA6590BF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A8F0E8D8-4770-0D49-A3DD-CB7937B55ED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SU Logo">
            <a:extLst>
              <a:ext uri="{FF2B5EF4-FFF2-40B4-BE49-F238E27FC236}">
                <a16:creationId xmlns:a16="http://schemas.microsoft.com/office/drawing/2014/main" id="{90848756-EC9E-A642-9DF1-45F66D96A968}"/>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ugstudents.smeal.psu.edu/career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tudentaffairs.psu.edu/career/" TargetMode="External"/><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accounting-bs/#suggestedacademicplancopy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accounting-bs/#suggestedacademicplancopy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advising.psu.edu/scheduling-course-ful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accounting-bs/#suggestedacademicplancopy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4F15-BBD3-284D-A3ED-C688C051EBB9}"/>
              </a:ext>
            </a:extLst>
          </p:cNvPr>
          <p:cNvSpPr>
            <a:spLocks noGrp="1"/>
          </p:cNvSpPr>
          <p:nvPr>
            <p:ph type="title"/>
          </p:nvPr>
        </p:nvSpPr>
        <p:spPr>
          <a:xfrm>
            <a:off x="457200" y="2743200"/>
            <a:ext cx="8229600" cy="1143000"/>
          </a:xfrm>
        </p:spPr>
        <p:txBody>
          <a:bodyPr/>
          <a:lstStyle/>
          <a:p>
            <a:r>
              <a:rPr lang="en-US" b="1" dirty="0">
                <a:solidFill>
                  <a:schemeClr val="bg1"/>
                </a:solidFill>
              </a:rPr>
              <a:t>The Smeal College of Business</a:t>
            </a:r>
            <a:endParaRPr lang="en-US" dirty="0"/>
          </a:p>
        </p:txBody>
      </p:sp>
      <p:pic>
        <p:nvPicPr>
          <p:cNvPr id="4" name="Recorded Sound 2">
            <a:hlinkClick r:id="" action="ppaction://media"/>
            <a:extLst>
              <a:ext uri="{FF2B5EF4-FFF2-40B4-BE49-F238E27FC236}">
                <a16:creationId xmlns:a16="http://schemas.microsoft.com/office/drawing/2014/main" id="{5DE3BA83-2B97-7544-BF0A-0ED587A59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21400"/>
            <a:ext cx="406400" cy="406400"/>
          </a:xfrm>
          <a:prstGeom prst="rect">
            <a:avLst/>
          </a:prstGeom>
        </p:spPr>
      </p:pic>
    </p:spTree>
    <p:extLst>
      <p:ext uri="{BB962C8B-B14F-4D97-AF65-F5344CB8AC3E}">
        <p14:creationId xmlns:p14="http://schemas.microsoft.com/office/powerpoint/2010/main" val="1738111309"/>
      </p:ext>
    </p:extLst>
  </p:cSld>
  <p:clrMapOvr>
    <a:masterClrMapping/>
  </p:clrMapOvr>
  <mc:AlternateContent xmlns:mc="http://schemas.openxmlformats.org/markup-compatibility/2006" xmlns:p14="http://schemas.microsoft.com/office/powerpoint/2010/main">
    <mc:Choice Requires="p14">
      <p:transition spd="slow" p14:dur="2000" advTm="8567"/>
    </mc:Choice>
    <mc:Fallback xmlns="">
      <p:transition spd="slow" advTm="8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 objId="4"/>
        <p14:stopEvt time="850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6" name="Recorded Sound 5">
            <a:hlinkClick r:id="" action="ppaction://media"/>
            <a:extLst>
              <a:ext uri="{FF2B5EF4-FFF2-40B4-BE49-F238E27FC236}">
                <a16:creationId xmlns:a16="http://schemas.microsoft.com/office/drawing/2014/main" id="{C294E7C5-DB54-6249-A4BA-295EE4B86A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6070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spd="slow" p14:dur="2000" advTm="23001"/>
    </mc:Choice>
    <mc:Fallback xmlns="">
      <p:transition spd="slow" advTm="2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21814"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4" name="Recorded Sound 3">
            <a:hlinkClick r:id="" action="ppaction://media"/>
            <a:extLst>
              <a:ext uri="{FF2B5EF4-FFF2-40B4-BE49-F238E27FC236}">
                <a16:creationId xmlns:a16="http://schemas.microsoft.com/office/drawing/2014/main" id="{27E77832-432B-4959-B9A1-9598C02CB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126163"/>
            <a:ext cx="406400" cy="406400"/>
          </a:xfrm>
          <a:prstGeom prst="rect">
            <a:avLst/>
          </a:prstGeom>
        </p:spPr>
      </p:pic>
    </p:spTree>
    <p:extLst>
      <p:ext uri="{BB962C8B-B14F-4D97-AF65-F5344CB8AC3E}">
        <p14:creationId xmlns:p14="http://schemas.microsoft.com/office/powerpoint/2010/main" val="3946448980"/>
      </p:ext>
    </p:extLst>
  </p:cSld>
  <p:clrMapOvr>
    <a:masterClrMapping/>
  </p:clrMapOvr>
  <mc:AlternateContent xmlns:mc="http://schemas.openxmlformats.org/markup-compatibility/2006" xmlns:p14="http://schemas.microsoft.com/office/powerpoint/2010/main">
    <mc:Choice Requires="p14">
      <p:transition spd="slow" p14:dur="2000" advTm="27877"/>
    </mc:Choice>
    <mc:Fallback xmlns="">
      <p:transition spd="slow" advTm="2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27113"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4" name="Recorded Sound 3">
            <a:hlinkClick r:id="" action="ppaction://media"/>
            <a:extLst>
              <a:ext uri="{FF2B5EF4-FFF2-40B4-BE49-F238E27FC236}">
                <a16:creationId xmlns:a16="http://schemas.microsoft.com/office/drawing/2014/main" id="{25DA1977-336A-8546-9C14-10BED733A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1214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 objId="4"/>
        <p14:stopEvt time="47119"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9" name="Recorded Sound">
            <a:hlinkClick r:id="" action="ppaction://media"/>
            <a:extLst>
              <a:ext uri="{FF2B5EF4-FFF2-40B4-BE49-F238E27FC236}">
                <a16:creationId xmlns:a16="http://schemas.microsoft.com/office/drawing/2014/main" id="{7F126FA3-69F2-8547-8D74-5047F06364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800" y="60960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spd="slow" p14:dur="2000" advTm="16500"/>
    </mc:Choice>
    <mc:Fallback xmlns="">
      <p:transition spd="slow" advTm="1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 objId="9"/>
        <p14:stopEvt time="14339" objId="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4" name="Recorded Sound 3">
            <a:hlinkClick r:id="" action="ppaction://media"/>
            <a:extLst>
              <a:ext uri="{FF2B5EF4-FFF2-40B4-BE49-F238E27FC236}">
                <a16:creationId xmlns:a16="http://schemas.microsoft.com/office/drawing/2014/main" id="{12F9A428-9ED3-D04F-A778-38C964FA4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214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223"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pic>
        <p:nvPicPr>
          <p:cNvPr id="4" name="Recorded Sound">
            <a:hlinkClick r:id="" action="ppaction://media"/>
            <a:extLst>
              <a:ext uri="{FF2B5EF4-FFF2-40B4-BE49-F238E27FC236}">
                <a16:creationId xmlns:a16="http://schemas.microsoft.com/office/drawing/2014/main" id="{F687AC7A-4858-F64C-9498-50D1E21715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07498"/>
            <a:ext cx="406400" cy="406400"/>
          </a:xfrm>
          <a:prstGeom prst="rect">
            <a:avLst/>
          </a:prstGeom>
        </p:spPr>
      </p:pic>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6"/>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7"/>
              </a:rPr>
              <a:t>http://ugstudents.smeal.psu.edu/careers</a:t>
            </a:r>
            <a:r>
              <a:rPr lang="en-US" dirty="0">
                <a:latin typeface="Myriad Pro"/>
              </a:rPr>
              <a:t> </a:t>
            </a:r>
          </a:p>
        </p:txBody>
      </p:sp>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spd="slow" p14:dur="2000" advTm="6786"/>
    </mc:Choice>
    <mc:Fallback xmlns="">
      <p:transition spd="slow" advTm="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 objId="4"/>
        <p14:stopEvt time="6037"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5" name="Recorded Sound 5">
            <a:hlinkClick r:id="" action="ppaction://media"/>
            <a:extLst>
              <a:ext uri="{FF2B5EF4-FFF2-40B4-BE49-F238E27FC236}">
                <a16:creationId xmlns:a16="http://schemas.microsoft.com/office/drawing/2014/main" id="{147C9CB3-DB12-DB45-9D8F-B0737F27C7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1800" y="6084513"/>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spd="slow" p14:dur="2000" advTm="6048"/>
    </mc:Choice>
    <mc:Fallback xmlns="">
      <p:transition spd="slow" advTm="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5"/>
        <p14:stopEvt time="5797"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5" name="Recorded Sound 3">
            <a:hlinkClick r:id="" action="ppaction://media"/>
            <a:extLst>
              <a:ext uri="{FF2B5EF4-FFF2-40B4-BE49-F238E27FC236}">
                <a16:creationId xmlns:a16="http://schemas.microsoft.com/office/drawing/2014/main" id="{9B673F69-42E2-E942-B13F-A6BBF75A8E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60960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spd="slow" p14:dur="2000" advTm="6777"/>
    </mc:Choice>
    <mc:Fallback xmlns="">
      <p:transition spd="slow" advTm="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5"/>
        <p14:stopEvt time="5876"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DF3E-B11C-2340-AA73-4D3AA32F9914}"/>
              </a:ext>
            </a:extLst>
          </p:cNvPr>
          <p:cNvSpPr>
            <a:spLocks noGrp="1"/>
          </p:cNvSpPr>
          <p:nvPr>
            <p:ph type="title"/>
          </p:nvPr>
        </p:nvSpPr>
        <p:spPr/>
        <p:txBody>
          <a:bodyPr/>
          <a:lstStyle/>
          <a:p>
            <a:r>
              <a:rPr lang="en-US" b="1" dirty="0">
                <a:solidFill>
                  <a:schemeClr val="bg1"/>
                </a:solidFill>
              </a:rPr>
              <a:t>Presentation Links</a:t>
            </a:r>
            <a:endParaRPr lang="en-US" dirty="0"/>
          </a:p>
        </p:txBody>
      </p:sp>
      <p:sp>
        <p:nvSpPr>
          <p:cNvPr id="3" name="Content Placeholder 2">
            <a:extLst>
              <a:ext uri="{FF2B5EF4-FFF2-40B4-BE49-F238E27FC236}">
                <a16:creationId xmlns:a16="http://schemas.microsoft.com/office/drawing/2014/main" id="{2EE61EB1-5F5E-9340-A8DF-61CCE29260A5}"/>
              </a:ext>
            </a:extLst>
          </p:cNvPr>
          <p:cNvSpPr>
            <a:spLocks noGrp="1"/>
          </p:cNvSpPr>
          <p:nvPr>
            <p:ph idx="1"/>
          </p:nvPr>
        </p:nvSpPr>
        <p:spPr>
          <a:xfrm>
            <a:off x="457200" y="1295400"/>
            <a:ext cx="8229600" cy="4525963"/>
          </a:xfrm>
        </p:spPr>
        <p:txBody>
          <a:bodyPr>
            <a:normAutofit fontScale="92500" lnSpcReduction="10000"/>
          </a:bodyPr>
          <a:lstStyle/>
          <a:p>
            <a:pPr>
              <a:lnSpc>
                <a:spcPct val="80000"/>
              </a:lnSpc>
              <a:spcBef>
                <a:spcPct val="10000"/>
              </a:spcBef>
              <a:buNone/>
            </a:pPr>
            <a:r>
              <a:rPr lang="en-US" sz="1600" b="1" dirty="0">
                <a:solidFill>
                  <a:schemeClr val="bg1"/>
                </a:solidFill>
              </a:rPr>
              <a:t>Major Degree Requirements Page:</a:t>
            </a:r>
          </a:p>
          <a:p>
            <a:pPr marL="515938" indent="-317500">
              <a:lnSpc>
                <a:spcPct val="80000"/>
              </a:lnSpc>
              <a:spcBef>
                <a:spcPct val="10000"/>
              </a:spcBef>
              <a:buFont typeface="Arial" panose="020B0604020202020204" pitchFamily="34" charset="0"/>
              <a:buChar char="•"/>
            </a:pPr>
            <a:r>
              <a:rPr lang="en-US" sz="1600" dirty="0">
                <a:hlinkClick r:id="rId5"/>
              </a:rPr>
              <a:t>https://bulletins.psu.edu/undergraduate/colleges/smeal-business/accounting-bs/#suggestedacademicplancopytext</a:t>
            </a:r>
            <a:endParaRPr lang="en-US" sz="2400" b="1" dirty="0">
              <a:solidFill>
                <a:srgbClr val="FFFF00"/>
              </a:solidFill>
            </a:endParaRPr>
          </a:p>
          <a:p>
            <a:pPr marL="0" indent="0">
              <a:lnSpc>
                <a:spcPct val="80000"/>
              </a:lnSpc>
              <a:spcBef>
                <a:spcPct val="10000"/>
              </a:spcBef>
              <a:buNone/>
            </a:pPr>
            <a:endParaRPr lang="en-US" sz="1600" b="1" dirty="0">
              <a:solidFill>
                <a:schemeClr val="bg1"/>
              </a:solidFill>
            </a:endParaRPr>
          </a:p>
          <a:p>
            <a:pPr marL="0" indent="0">
              <a:lnSpc>
                <a:spcPct val="80000"/>
              </a:lnSpc>
              <a:spcBef>
                <a:spcPct val="10000"/>
              </a:spcBef>
              <a:buNone/>
            </a:pPr>
            <a:r>
              <a:rPr lang="en-US" sz="1600" b="1" dirty="0">
                <a:solidFill>
                  <a:schemeClr val="bg1"/>
                </a:solidFill>
              </a:rPr>
              <a:t>Minor Degree Requirements Pages:</a:t>
            </a:r>
          </a:p>
          <a:p>
            <a:pPr marL="461963" indent="-317500">
              <a:lnSpc>
                <a:spcPct val="80000"/>
              </a:lnSpc>
              <a:spcBef>
                <a:spcPct val="10000"/>
              </a:spcBef>
            </a:pPr>
            <a:r>
              <a:rPr lang="en-US" sz="1600" dirty="0">
                <a:solidFill>
                  <a:schemeClr val="bg1"/>
                </a:solidFill>
                <a:hlinkClick r:id="rId6"/>
              </a:rPr>
              <a:t>http://ugstudents.smeal.psu.edu/academics-advising/degree-requirements/minors</a:t>
            </a:r>
            <a:r>
              <a:rPr lang="en-US" sz="1600" dirty="0">
                <a:solidFill>
                  <a:schemeClr val="bg1"/>
                </a:solidFill>
              </a:rPr>
              <a:t> </a:t>
            </a:r>
            <a:br>
              <a:rPr lang="en-US" sz="1600" dirty="0">
                <a:solidFill>
                  <a:schemeClr val="bg1"/>
                </a:solidFill>
              </a:rPr>
            </a:br>
            <a:endParaRPr lang="en-US" altLang="ko-KR" sz="1600" b="1" dirty="0">
              <a:solidFill>
                <a:schemeClr val="bg1"/>
              </a:solidFill>
              <a:ea typeface="굴림" pitchFamily="124" charset="-127"/>
            </a:endParaRPr>
          </a:p>
          <a:p>
            <a:pPr>
              <a:lnSpc>
                <a:spcPct val="80000"/>
              </a:lnSpc>
              <a:spcBef>
                <a:spcPct val="10000"/>
              </a:spcBef>
              <a:buNone/>
            </a:pPr>
            <a:r>
              <a:rPr lang="en-US" sz="1600" b="1" dirty="0">
                <a:solidFill>
                  <a:schemeClr val="bg1"/>
                </a:solidFill>
              </a:rPr>
              <a:t>General Education Information:</a:t>
            </a:r>
          </a:p>
          <a:p>
            <a:pPr marL="461963" indent="-317500">
              <a:lnSpc>
                <a:spcPct val="80000"/>
              </a:lnSpc>
              <a:spcBef>
                <a:spcPct val="10000"/>
              </a:spcBef>
            </a:pPr>
            <a:r>
              <a:rPr lang="en-US" sz="1600" dirty="0">
                <a:hlinkClick r:id="rId7"/>
              </a:rPr>
              <a:t>https://bulletins.psu.edu/undergraduate/general-education/</a:t>
            </a:r>
          </a:p>
          <a:p>
            <a:pPr marL="461963" indent="-317500">
              <a:lnSpc>
                <a:spcPct val="80000"/>
              </a:lnSpc>
              <a:spcBef>
                <a:spcPct val="10000"/>
              </a:spcBef>
            </a:pPr>
            <a:r>
              <a:rPr lang="en-US" sz="1600" dirty="0">
                <a:hlinkClick r:id="rId8"/>
              </a:rPr>
              <a:t>http://ugstudents.smeal.psu.edu/academics-advising/degree-requirements/foreign-language-policy</a:t>
            </a:r>
            <a:r>
              <a:rPr lang="en-US" sz="1600" dirty="0"/>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Education Abroad Links:</a:t>
            </a:r>
          </a:p>
          <a:p>
            <a:pPr marL="461963" indent="-317500">
              <a:lnSpc>
                <a:spcPct val="80000"/>
              </a:lnSpc>
              <a:spcBef>
                <a:spcPct val="10000"/>
              </a:spcBef>
            </a:pPr>
            <a:r>
              <a:rPr lang="en-US" altLang="ko-KR" sz="1600" dirty="0">
                <a:solidFill>
                  <a:schemeClr val="bg1"/>
                </a:solidFill>
                <a:ea typeface="굴림" pitchFamily="124" charset="-127"/>
                <a:hlinkClick r:id="rId9"/>
              </a:rPr>
              <a:t>https://global.psu.edu/</a:t>
            </a:r>
            <a:r>
              <a:rPr lang="en-US" altLang="ko-KR" sz="1600" dirty="0">
                <a:solidFill>
                  <a:schemeClr val="bg1"/>
                </a:solidFill>
                <a:ea typeface="굴림" pitchFamily="124" charset="-127"/>
              </a:rPr>
              <a:t> </a:t>
            </a:r>
          </a:p>
          <a:p>
            <a:pPr marL="461963" indent="-317500">
              <a:lnSpc>
                <a:spcPct val="80000"/>
              </a:lnSpc>
              <a:spcBef>
                <a:spcPct val="10000"/>
              </a:spcBef>
            </a:pPr>
            <a:r>
              <a:rPr lang="en-US" sz="1600" dirty="0">
                <a:solidFill>
                  <a:schemeClr val="bg1"/>
                </a:solidFill>
                <a:hlinkClick r:id="rId10"/>
              </a:rPr>
              <a:t>http://ugstudents.smeal.psu.edu/study-abroad</a:t>
            </a:r>
            <a:r>
              <a:rPr lang="en-US" sz="1600" dirty="0">
                <a:solidFill>
                  <a:schemeClr val="bg1"/>
                </a:solidFill>
              </a:rPr>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Career/Internship Links:</a:t>
            </a:r>
          </a:p>
          <a:p>
            <a:pPr marL="461963" indent="-317500">
              <a:lnSpc>
                <a:spcPct val="80000"/>
              </a:lnSpc>
              <a:spcBef>
                <a:spcPct val="10000"/>
              </a:spcBef>
            </a:pPr>
            <a:r>
              <a:rPr lang="en-US" sz="1600" dirty="0">
                <a:solidFill>
                  <a:schemeClr val="bg1"/>
                </a:solidFill>
                <a:hlinkClick r:id="rId11"/>
              </a:rPr>
              <a:t>https://studentaffairs.psu.edu/career</a:t>
            </a:r>
            <a:endParaRPr lang="en-US" sz="1600" dirty="0">
              <a:solidFill>
                <a:schemeClr val="bg1"/>
              </a:solidFill>
            </a:endParaRPr>
          </a:p>
          <a:p>
            <a:pPr marL="461963" indent="-317500">
              <a:lnSpc>
                <a:spcPct val="80000"/>
              </a:lnSpc>
              <a:spcBef>
                <a:spcPct val="10000"/>
              </a:spcBef>
            </a:pPr>
            <a:r>
              <a:rPr lang="en-US" sz="1600" dirty="0">
                <a:solidFill>
                  <a:schemeClr val="bg1"/>
                </a:solidFill>
                <a:hlinkClick r:id="rId12"/>
              </a:rPr>
              <a:t>http://ugstudents.smeal.psu.edu/careers</a:t>
            </a:r>
            <a:r>
              <a:rPr lang="en-US" sz="1600" dirty="0">
                <a:solidFill>
                  <a:schemeClr val="bg1"/>
                </a:solidFill>
              </a:rPr>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Smeal Student Organizations Link:</a:t>
            </a:r>
          </a:p>
          <a:p>
            <a:pPr marL="461963" indent="-317500">
              <a:lnSpc>
                <a:spcPct val="80000"/>
              </a:lnSpc>
              <a:spcBef>
                <a:spcPct val="10000"/>
              </a:spcBef>
              <a:buFont typeface="Arial" panose="020B0604020202020204" pitchFamily="34" charset="0"/>
              <a:buChar char="•"/>
            </a:pPr>
            <a:r>
              <a:rPr lang="en-US" sz="1600" dirty="0">
                <a:solidFill>
                  <a:schemeClr val="bg2"/>
                </a:solidFill>
                <a:hlinkClick r:id="rId13"/>
              </a:rPr>
              <a:t>https://ugstudents.smeal.psu.edu/student-organizations</a:t>
            </a:r>
            <a:endParaRPr lang="en-US" sz="1600" dirty="0">
              <a:solidFill>
                <a:schemeClr val="bg2"/>
              </a:solidFill>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r>
              <a:rPr lang="en-US" sz="1600" b="1" dirty="0">
                <a:solidFill>
                  <a:schemeClr val="bg2"/>
                </a:solidFill>
              </a:rPr>
              <a:t>Waitlist Information Link:</a:t>
            </a:r>
          </a:p>
          <a:p>
            <a:pPr marL="461963" indent="-317500">
              <a:lnSpc>
                <a:spcPct val="80000"/>
              </a:lnSpc>
              <a:spcBef>
                <a:spcPct val="10000"/>
              </a:spcBef>
            </a:pPr>
            <a:r>
              <a:rPr lang="en-US" sz="1600" dirty="0">
                <a:solidFill>
                  <a:schemeClr val="bg2"/>
                </a:solidFill>
                <a:hlinkClick r:id="rId14"/>
              </a:rPr>
              <a:t>https://advising.psu.edu/scheduling-course-full</a:t>
            </a:r>
            <a:endParaRPr lang="en-US" sz="1600" dirty="0">
              <a:solidFill>
                <a:schemeClr val="bg2"/>
              </a:solidFill>
            </a:endParaRPr>
          </a:p>
        </p:txBody>
      </p:sp>
      <p:pic>
        <p:nvPicPr>
          <p:cNvPr id="4" name="Recorded Sound 3">
            <a:hlinkClick r:id="" action="ppaction://media"/>
            <a:extLst>
              <a:ext uri="{FF2B5EF4-FFF2-40B4-BE49-F238E27FC236}">
                <a16:creationId xmlns:a16="http://schemas.microsoft.com/office/drawing/2014/main" id="{4EE51C33-93FE-9940-B6BA-F1F203DA5C6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81000" y="6096000"/>
            <a:ext cx="406400" cy="406400"/>
          </a:xfrm>
          <a:prstGeom prst="rect">
            <a:avLst/>
          </a:prstGeom>
        </p:spPr>
      </p:pic>
    </p:spTree>
    <p:extLst>
      <p:ext uri="{BB962C8B-B14F-4D97-AF65-F5344CB8AC3E}">
        <p14:creationId xmlns:p14="http://schemas.microsoft.com/office/powerpoint/2010/main" val="3470331351"/>
      </p:ext>
    </p:extLst>
  </p:cSld>
  <p:clrMapOvr>
    <a:masterClrMapping/>
  </p:clrMapOvr>
  <mc:AlternateContent xmlns:mc="http://schemas.openxmlformats.org/markup-compatibility/2006" xmlns:p14="http://schemas.microsoft.com/office/powerpoint/2010/main">
    <mc:Choice Requires="p14">
      <p:transition spd="slow" p14:dur="2000" advTm="19691"/>
    </mc:Choice>
    <mc:Fallback xmlns="">
      <p:transition spd="slow" advTm="1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15056"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5" name="Recorded Sound 4">
            <a:hlinkClick r:id="" action="ppaction://media"/>
            <a:extLst>
              <a:ext uri="{FF2B5EF4-FFF2-40B4-BE49-F238E27FC236}">
                <a16:creationId xmlns:a16="http://schemas.microsoft.com/office/drawing/2014/main" id="{C6CA287B-D5A9-5349-83DB-AB5AD97C8B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0200" y="6130575"/>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spd="slow" p14:dur="2000" advTm="24763"/>
    </mc:Choice>
    <mc:Fallback xmlns="">
      <p:transition spd="slow" advTm="247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pauseEvt time="0"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B862-6F69-6E41-945A-1362F760F22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Accounting</a:t>
            </a:r>
            <a:endParaRPr lang="en-US" dirty="0"/>
          </a:p>
        </p:txBody>
      </p:sp>
      <p:sp>
        <p:nvSpPr>
          <p:cNvPr id="3" name="Subtitle 2">
            <a:extLst>
              <a:ext uri="{FF2B5EF4-FFF2-40B4-BE49-F238E27FC236}">
                <a16:creationId xmlns:a16="http://schemas.microsoft.com/office/drawing/2014/main" id="{946A48D1-D020-3640-BCC8-ADC38FC49889}"/>
              </a:ext>
            </a:extLst>
          </p:cNvPr>
          <p:cNvSpPr>
            <a:spLocks noGrp="1"/>
          </p:cNvSpPr>
          <p:nvPr>
            <p:ph type="subTitle" idx="1"/>
          </p:nvPr>
        </p:nvSpPr>
        <p:spPr/>
        <p:txBody>
          <a:bodyPr/>
          <a:lstStyle/>
          <a:p>
            <a:pPr>
              <a:defRPr/>
            </a:pPr>
            <a:r>
              <a:rPr lang="en-US" dirty="0"/>
              <a:t>Entering ACCTG Major in FA 25</a:t>
            </a:r>
            <a:endParaRPr lang="en-US" dirty="0">
              <a:solidFill>
                <a:schemeClr val="bg1"/>
              </a:solidFill>
            </a:endParaRPr>
          </a:p>
          <a:p>
            <a:pPr>
              <a:defRPr/>
            </a:pPr>
            <a:r>
              <a:rPr lang="en-US" dirty="0"/>
              <a:t>Smeal Undergraduate Advising</a:t>
            </a:r>
          </a:p>
          <a:p>
            <a:endParaRPr lang="en-US" dirty="0"/>
          </a:p>
        </p:txBody>
      </p:sp>
      <p:pic>
        <p:nvPicPr>
          <p:cNvPr id="31" name="Video 30">
            <a:hlinkClick r:id="" action="ppaction://media"/>
            <a:extLst>
              <a:ext uri="{FF2B5EF4-FFF2-40B4-BE49-F238E27FC236}">
                <a16:creationId xmlns:a16="http://schemas.microsoft.com/office/drawing/2014/main" id="{DBD51C36-36BE-8BB2-37D4-556A84E191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515600" y="4610100"/>
            <a:ext cx="2057400" cy="2057400"/>
          </a:xfrm>
          <a:prstGeom prst="ellipse">
            <a:avLst/>
          </a:prstGeom>
        </p:spPr>
      </p:pic>
      <p:pic>
        <p:nvPicPr>
          <p:cNvPr id="5" name="Picture 4">
            <a:extLst>
              <a:ext uri="{FF2B5EF4-FFF2-40B4-BE49-F238E27FC236}">
                <a16:creationId xmlns:a16="http://schemas.microsoft.com/office/drawing/2014/main" id="{A0C9F6AC-29FF-D1DB-1E67-F63FDD065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1232421572"/>
      </p:ext>
    </p:extLst>
  </p:cSld>
  <p:clrMapOvr>
    <a:masterClrMapping/>
  </p:clrMapOvr>
  <mc:AlternateContent xmlns:mc="http://schemas.openxmlformats.org/markup-compatibility/2006" xmlns:p14="http://schemas.microsoft.com/office/powerpoint/2010/main">
    <mc:Choice Requires="p14">
      <p:transition spd="slow" p14:dur="2000" advTm="14614"/>
    </mc:Choice>
    <mc:Fallback xmlns="">
      <p:transition spd="slow" advTm="1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A84D-2FC9-8341-844C-696481A3276D}"/>
              </a:ext>
            </a:extLst>
          </p:cNvPr>
          <p:cNvSpPr>
            <a:spLocks noGrp="1"/>
          </p:cNvSpPr>
          <p:nvPr>
            <p:ph type="title"/>
          </p:nvPr>
        </p:nvSpPr>
        <p:spPr/>
        <p:txBody>
          <a:bodyPr>
            <a:normAutofit fontScale="90000"/>
          </a:bodyPr>
          <a:lstStyle/>
          <a:p>
            <a:r>
              <a:rPr lang="en-US" b="1" dirty="0">
                <a:solidFill>
                  <a:schemeClr val="bg1"/>
                </a:solidFill>
              </a:rPr>
              <a:t>Recommended ACCTG</a:t>
            </a:r>
            <a:r>
              <a:rPr lang="en-US" b="1" dirty="0">
                <a:solidFill>
                  <a:srgbClr val="FF0000"/>
                </a:solidFill>
              </a:rPr>
              <a:t> </a:t>
            </a:r>
            <a:r>
              <a:rPr lang="en-US" b="1" dirty="0">
                <a:solidFill>
                  <a:schemeClr val="bg1"/>
                </a:solidFill>
              </a:rPr>
              <a:t>Schedule</a:t>
            </a:r>
            <a:endParaRPr lang="en-US" dirty="0"/>
          </a:p>
        </p:txBody>
      </p:sp>
      <p:sp>
        <p:nvSpPr>
          <p:cNvPr id="3" name="Content Placeholder 2">
            <a:extLst>
              <a:ext uri="{FF2B5EF4-FFF2-40B4-BE49-F238E27FC236}">
                <a16:creationId xmlns:a16="http://schemas.microsoft.com/office/drawing/2014/main" id="{3C49CE23-EFE1-9D44-8D4F-62C82FA92A06}"/>
              </a:ext>
            </a:extLst>
          </p:cNvPr>
          <p:cNvSpPr>
            <a:spLocks noGrp="1"/>
          </p:cNvSpPr>
          <p:nvPr>
            <p:ph sz="half" idx="1"/>
          </p:nvPr>
        </p:nvSpPr>
        <p:spPr>
          <a:xfrm>
            <a:off x="457200" y="1600201"/>
            <a:ext cx="4038600" cy="3428999"/>
          </a:xfrm>
        </p:spPr>
        <p:txBody>
          <a:bodyPr>
            <a:normAutofit/>
          </a:bodyPr>
          <a:lstStyle/>
          <a:p>
            <a:pPr>
              <a:buNone/>
            </a:pPr>
            <a:r>
              <a:rPr lang="en-US" sz="4000" u="sng" dirty="0">
                <a:solidFill>
                  <a:schemeClr val="bg1"/>
                </a:solidFill>
              </a:rPr>
              <a:t>Fall 2025 </a:t>
            </a:r>
          </a:p>
          <a:p>
            <a:r>
              <a:rPr lang="en-US" dirty="0">
                <a:solidFill>
                  <a:schemeClr val="bg1"/>
                </a:solidFill>
              </a:rPr>
              <a:t>ACCTG 471</a:t>
            </a:r>
          </a:p>
          <a:p>
            <a:r>
              <a:rPr lang="en-US" dirty="0">
                <a:solidFill>
                  <a:schemeClr val="bg1"/>
                </a:solidFill>
              </a:rPr>
              <a:t>ACCTG 404</a:t>
            </a:r>
          </a:p>
          <a:p>
            <a:r>
              <a:rPr lang="en-US" dirty="0">
                <a:solidFill>
                  <a:schemeClr val="bg1"/>
                </a:solidFill>
              </a:rPr>
              <a:t>ENG 202 D</a:t>
            </a:r>
          </a:p>
          <a:p>
            <a:r>
              <a:rPr lang="en-US" dirty="0">
                <a:solidFill>
                  <a:schemeClr val="bg1"/>
                </a:solidFill>
              </a:rPr>
              <a:t>BA 342 or BLAW 341</a:t>
            </a:r>
          </a:p>
          <a:p>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F3979C0A-38FA-4848-B82E-85311460A77D}"/>
              </a:ext>
            </a:extLst>
          </p:cNvPr>
          <p:cNvSpPr>
            <a:spLocks noGrp="1"/>
          </p:cNvSpPr>
          <p:nvPr>
            <p:ph sz="half" idx="2"/>
          </p:nvPr>
        </p:nvSpPr>
        <p:spPr>
          <a:xfrm>
            <a:off x="4648200" y="1600201"/>
            <a:ext cx="4038600" cy="3428999"/>
          </a:xfrm>
        </p:spPr>
        <p:txBody>
          <a:bodyPr>
            <a:normAutofit/>
          </a:bodyPr>
          <a:lstStyle/>
          <a:p>
            <a:pPr marL="0" indent="0">
              <a:buNone/>
            </a:pPr>
            <a:r>
              <a:rPr lang="en-US" sz="4000" u="sng" dirty="0">
                <a:solidFill>
                  <a:schemeClr val="bg1"/>
                </a:solidFill>
              </a:rPr>
              <a:t>Spring 2026</a:t>
            </a:r>
          </a:p>
          <a:p>
            <a:r>
              <a:rPr lang="en-US" dirty="0">
                <a:solidFill>
                  <a:schemeClr val="bg1"/>
                </a:solidFill>
              </a:rPr>
              <a:t>ACCTG 472</a:t>
            </a:r>
          </a:p>
          <a:p>
            <a:r>
              <a:rPr lang="en-US" dirty="0">
                <a:solidFill>
                  <a:schemeClr val="bg1"/>
                </a:solidFill>
              </a:rPr>
              <a:t>ACCTG 405</a:t>
            </a:r>
          </a:p>
          <a:p>
            <a:r>
              <a:rPr lang="en-US" dirty="0">
                <a:solidFill>
                  <a:schemeClr val="bg1"/>
                </a:solidFill>
              </a:rPr>
              <a:t>Gen Ed</a:t>
            </a:r>
          </a:p>
          <a:p>
            <a:r>
              <a:rPr lang="en-US" dirty="0">
                <a:solidFill>
                  <a:schemeClr val="bg1"/>
                </a:solidFill>
              </a:rPr>
              <a:t>BA 342 or BLAW 341</a:t>
            </a:r>
          </a:p>
          <a:p>
            <a:r>
              <a:rPr lang="en-US" dirty="0">
                <a:solidFill>
                  <a:schemeClr val="bg1"/>
                </a:solidFill>
              </a:rPr>
              <a:t>Gen Ed</a:t>
            </a:r>
            <a:endParaRPr lang="en-US" dirty="0"/>
          </a:p>
        </p:txBody>
      </p:sp>
      <p:sp>
        <p:nvSpPr>
          <p:cNvPr id="5" name="TextBox 4">
            <a:extLst>
              <a:ext uri="{FF2B5EF4-FFF2-40B4-BE49-F238E27FC236}">
                <a16:creationId xmlns:a16="http://schemas.microsoft.com/office/drawing/2014/main" id="{504D2A99-466A-B049-8D32-047CC9449570}"/>
              </a:ext>
            </a:extLst>
          </p:cNvPr>
          <p:cNvSpPr txBox="1"/>
          <p:nvPr/>
        </p:nvSpPr>
        <p:spPr>
          <a:xfrm>
            <a:off x="571500" y="5249513"/>
            <a:ext cx="8153400" cy="1083374"/>
          </a:xfrm>
          <a:prstGeom prst="rect">
            <a:avLst/>
          </a:prstGeom>
          <a:noFill/>
        </p:spPr>
        <p:txBody>
          <a:bodyPr wrap="square" rtlCol="0">
            <a:spAutoFit/>
          </a:bodyPr>
          <a:lstStyle/>
          <a:p>
            <a:pPr algn="ctr" defTabSz="457200">
              <a:spcBef>
                <a:spcPct val="20000"/>
              </a:spcBef>
              <a:defRPr/>
            </a:pPr>
            <a:r>
              <a:rPr lang="en-US" sz="2800" dirty="0">
                <a:latin typeface="Myriad Pro"/>
              </a:rPr>
              <a:t>13 - 16 credits for the semester </a:t>
            </a:r>
          </a:p>
          <a:p>
            <a:pPr algn="ctr">
              <a:spcBef>
                <a:spcPct val="50000"/>
              </a:spcBef>
              <a:defRPr/>
            </a:pPr>
            <a:r>
              <a:rPr lang="en-US" dirty="0"/>
              <a:t>LINK: </a:t>
            </a:r>
            <a:r>
              <a:rPr lang="en-US" dirty="0">
                <a:hlinkClick r:id="rId5"/>
              </a:rPr>
              <a:t>https://bulletins.psu.edu/undergraduate/colleges/smeal-business/accounting-bs/#suggestedacademicplancopytext</a:t>
            </a:r>
            <a:endParaRPr lang="en-US" sz="2000" b="1" dirty="0">
              <a:solidFill>
                <a:srgbClr val="FFFF00"/>
              </a:solidFill>
            </a:endParaRPr>
          </a:p>
          <a:p>
            <a:endParaRPr lang="en-US" b="1" dirty="0"/>
          </a:p>
        </p:txBody>
      </p:sp>
      <p:pic>
        <p:nvPicPr>
          <p:cNvPr id="12" name="Audio 11">
            <a:hlinkClick r:id="" action="ppaction://media"/>
            <a:extLst>
              <a:ext uri="{FF2B5EF4-FFF2-40B4-BE49-F238E27FC236}">
                <a16:creationId xmlns:a16="http://schemas.microsoft.com/office/drawing/2014/main" id="{7537DBEF-9CA3-3660-85AE-81482EC423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609600" y="5304187"/>
            <a:ext cx="2057400" cy="2057400"/>
          </a:xfrm>
          <a:prstGeom prst="ellipse">
            <a:avLst/>
          </a:prstGeom>
        </p:spPr>
      </p:pic>
    </p:spTree>
    <p:extLst>
      <p:ext uri="{BB962C8B-B14F-4D97-AF65-F5344CB8AC3E}">
        <p14:creationId xmlns:p14="http://schemas.microsoft.com/office/powerpoint/2010/main" val="2903383295"/>
      </p:ext>
    </p:extLst>
  </p:cSld>
  <p:clrMapOvr>
    <a:masterClrMapping/>
  </p:clrMapOvr>
  <mc:AlternateContent xmlns:mc="http://schemas.openxmlformats.org/markup-compatibility/2006" xmlns:p14="http://schemas.microsoft.com/office/powerpoint/2010/main">
    <mc:Choice Requires="p14">
      <p:transition spd="slow" p14:dur="2000" advTm="33994"/>
    </mc:Choice>
    <mc:Fallback xmlns="">
      <p:transition spd="slow" advTm="33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C912-F460-094D-8E1C-DE571CD46C29}"/>
              </a:ext>
            </a:extLst>
          </p:cNvPr>
          <p:cNvSpPr>
            <a:spLocks noGrp="1"/>
          </p:cNvSpPr>
          <p:nvPr>
            <p:ph type="title"/>
          </p:nvPr>
        </p:nvSpPr>
        <p:spPr>
          <a:xfrm>
            <a:off x="457200" y="230515"/>
            <a:ext cx="8229600" cy="885723"/>
          </a:xfrm>
        </p:spPr>
        <p:txBody>
          <a:bodyPr/>
          <a:lstStyle/>
          <a:p>
            <a:r>
              <a:rPr lang="en-US" b="1" dirty="0">
                <a:solidFill>
                  <a:schemeClr val="bg1"/>
                </a:solidFill>
              </a:rPr>
              <a:t>What To Do If a Course Is Full</a:t>
            </a:r>
            <a:endParaRPr lang="en-US" dirty="0"/>
          </a:p>
        </p:txBody>
      </p:sp>
      <p:sp>
        <p:nvSpPr>
          <p:cNvPr id="3" name="Content Placeholder 2">
            <a:extLst>
              <a:ext uri="{FF2B5EF4-FFF2-40B4-BE49-F238E27FC236}">
                <a16:creationId xmlns:a16="http://schemas.microsoft.com/office/drawing/2014/main" id="{AE0FF6DE-0B96-DB46-BDA7-B91D4CEDDB88}"/>
              </a:ext>
            </a:extLst>
          </p:cNvPr>
          <p:cNvSpPr>
            <a:spLocks noGrp="1"/>
          </p:cNvSpPr>
          <p:nvPr>
            <p:ph idx="1"/>
          </p:nvPr>
        </p:nvSpPr>
        <p:spPr>
          <a:xfrm>
            <a:off x="457200" y="1189411"/>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5"/>
              </a:rPr>
              <a:t>https://advising.psu.edu/scheduling-course-full</a:t>
            </a:r>
            <a:endParaRPr lang="en-US" sz="2400" dirty="0"/>
          </a:p>
          <a:p>
            <a:endParaRPr lang="en-US" dirty="0"/>
          </a:p>
        </p:txBody>
      </p:sp>
      <p:pic>
        <p:nvPicPr>
          <p:cNvPr id="5" name="Picture 3" descr="Wait List Web page.">
            <a:extLst>
              <a:ext uri="{FF2B5EF4-FFF2-40B4-BE49-F238E27FC236}">
                <a16:creationId xmlns:a16="http://schemas.microsoft.com/office/drawing/2014/main" id="{7294A2EF-FEA1-EC4A-B1FB-74588FA606E6}"/>
              </a:ext>
            </a:extLst>
          </p:cNvPr>
          <p:cNvPicPr>
            <a:picLocks noChangeAspect="1"/>
          </p:cNvPicPr>
          <p:nvPr/>
        </p:nvPicPr>
        <p:blipFill>
          <a:blip r:embed="rId6"/>
          <a:stretch>
            <a:fillRect/>
          </a:stretch>
        </p:blipFill>
        <p:spPr>
          <a:xfrm>
            <a:off x="2697753" y="3111013"/>
            <a:ext cx="3748493" cy="1698364"/>
          </a:xfrm>
          <a:prstGeom prst="rect">
            <a:avLst/>
          </a:prstGeom>
        </p:spPr>
      </p:pic>
      <p:sp>
        <p:nvSpPr>
          <p:cNvPr id="9" name="Content Placeholder 4">
            <a:extLst>
              <a:ext uri="{FF2B5EF4-FFF2-40B4-BE49-F238E27FC236}">
                <a16:creationId xmlns:a16="http://schemas.microsoft.com/office/drawing/2014/main" id="{C4831707-2D1A-7A4C-9FE9-4E1D4A679A5E}"/>
              </a:ext>
            </a:extLst>
          </p:cNvPr>
          <p:cNvSpPr txBox="1">
            <a:spLocks/>
          </p:cNvSpPr>
          <p:nvPr/>
        </p:nvSpPr>
        <p:spPr>
          <a:xfrm>
            <a:off x="457200" y="4946177"/>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pic>
        <p:nvPicPr>
          <p:cNvPr id="10" name="Recorded Sound 5">
            <a:hlinkClick r:id="" action="ppaction://media"/>
            <a:extLst>
              <a:ext uri="{FF2B5EF4-FFF2-40B4-BE49-F238E27FC236}">
                <a16:creationId xmlns:a16="http://schemas.microsoft.com/office/drawing/2014/main" id="{E5621260-8DE0-A143-A205-6B234AC97C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6121400"/>
            <a:ext cx="406400" cy="406400"/>
          </a:xfrm>
          <a:prstGeom prst="rect">
            <a:avLst/>
          </a:prstGeom>
        </p:spPr>
      </p:pic>
    </p:spTree>
    <p:extLst>
      <p:ext uri="{BB962C8B-B14F-4D97-AF65-F5344CB8AC3E}">
        <p14:creationId xmlns:p14="http://schemas.microsoft.com/office/powerpoint/2010/main" val="2385978275"/>
      </p:ext>
    </p:extLst>
  </p:cSld>
  <p:clrMapOvr>
    <a:masterClrMapping/>
  </p:clrMapOvr>
  <mc:AlternateContent xmlns:mc="http://schemas.openxmlformats.org/markup-compatibility/2006" xmlns:p14="http://schemas.microsoft.com/office/powerpoint/2010/main">
    <mc:Choice Requires="p14">
      <p:transition spd="slow" p14:dur="2000" advTm="69944"/>
    </mc:Choice>
    <mc:Fallback xmlns="">
      <p:transition spd="slow" advTm="69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7" objId="10"/>
        <p14:stopEvt time="68311"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
            <a:extLst>
              <a:ext uri="{FF2B5EF4-FFF2-40B4-BE49-F238E27FC236}">
                <a16:creationId xmlns:a16="http://schemas.microsoft.com/office/drawing/2014/main" id="{76D480CB-032E-1142-8F78-62060DF7C6DD}"/>
              </a:ext>
            </a:extLst>
          </p:cNvPr>
          <p:cNvSpPr>
            <a:spLocks noChangeArrowheads="1"/>
          </p:cNvSpPr>
          <p:nvPr/>
        </p:nvSpPr>
        <p:spPr bwMode="auto">
          <a:xfrm>
            <a:off x="3124200" y="19431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ACCTG</a:t>
            </a:r>
          </a:p>
        </p:txBody>
      </p:sp>
      <p:sp>
        <p:nvSpPr>
          <p:cNvPr id="5" name="Rectangle 2">
            <a:extLst>
              <a:ext uri="{FF2B5EF4-FFF2-40B4-BE49-F238E27FC236}">
                <a16:creationId xmlns:a16="http://schemas.microsoft.com/office/drawing/2014/main" id="{C3A8218B-D295-394D-BCCD-9CDB2121D6C0}"/>
              </a:ext>
            </a:extLst>
          </p:cNvPr>
          <p:cNvSpPr>
            <a:spLocks noChangeArrowheads="1"/>
          </p:cNvSpPr>
          <p:nvPr/>
        </p:nvSpPr>
        <p:spPr bwMode="auto">
          <a:xfrm>
            <a:off x="3848100" y="51435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Accounting</a:t>
            </a:r>
          </a:p>
          <a:p>
            <a:pPr algn="ctr">
              <a:lnSpc>
                <a:spcPct val="100000"/>
              </a:lnSpc>
              <a:spcBef>
                <a:spcPct val="0"/>
              </a:spcBef>
              <a:defRPr/>
            </a:pPr>
            <a:r>
              <a:rPr lang="en-US" sz="1800" b="1" dirty="0">
                <a:solidFill>
                  <a:schemeClr val="tx1"/>
                </a:solidFill>
                <a:latin typeface="Myriad Pro"/>
              </a:rPr>
              <a:t>Courses</a:t>
            </a:r>
          </a:p>
        </p:txBody>
      </p:sp>
      <p:sp>
        <p:nvSpPr>
          <p:cNvPr id="7" name="Rectangle 3">
            <a:extLst>
              <a:ext uri="{FF2B5EF4-FFF2-40B4-BE49-F238E27FC236}">
                <a16:creationId xmlns:a16="http://schemas.microsoft.com/office/drawing/2014/main" id="{1C423914-F1C9-AA4E-A7AA-79FBEA7C0E22}"/>
              </a:ext>
            </a:extLst>
          </p:cNvPr>
          <p:cNvSpPr>
            <a:spLocks noChangeArrowheads="1"/>
          </p:cNvSpPr>
          <p:nvPr/>
        </p:nvSpPr>
        <p:spPr bwMode="auto">
          <a:xfrm>
            <a:off x="6705600" y="1160318"/>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4" name="Rectangle 4">
            <a:extLst>
              <a:ext uri="{FF2B5EF4-FFF2-40B4-BE49-F238E27FC236}">
                <a16:creationId xmlns:a16="http://schemas.microsoft.com/office/drawing/2014/main" id="{C31FD1F5-BB38-984A-8B8E-59F407D9F21E}"/>
              </a:ext>
            </a:extLst>
          </p:cNvPr>
          <p:cNvSpPr>
            <a:spLocks noChangeArrowheads="1"/>
          </p:cNvSpPr>
          <p:nvPr/>
        </p:nvSpPr>
        <p:spPr bwMode="auto">
          <a:xfrm>
            <a:off x="6705600" y="35052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2" name="Rectangle 4">
            <a:extLst>
              <a:ext uri="{FF2B5EF4-FFF2-40B4-BE49-F238E27FC236}">
                <a16:creationId xmlns:a16="http://schemas.microsoft.com/office/drawing/2014/main" id="{9ECF6608-0E91-9745-91F3-A8DA2A13FDA2}"/>
              </a:ext>
            </a:extLst>
          </p:cNvPr>
          <p:cNvSpPr>
            <a:spLocks noChangeArrowheads="1"/>
          </p:cNvSpPr>
          <p:nvPr/>
        </p:nvSpPr>
        <p:spPr bwMode="auto">
          <a:xfrm>
            <a:off x="3390900" y="512445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6" name="Rectangle 6">
            <a:extLst>
              <a:ext uri="{FF2B5EF4-FFF2-40B4-BE49-F238E27FC236}">
                <a16:creationId xmlns:a16="http://schemas.microsoft.com/office/drawing/2014/main" id="{F20B3F78-2DD8-214C-800A-2A5D2EEB447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3" name="Rectangle 7">
            <a:extLst>
              <a:ext uri="{FF2B5EF4-FFF2-40B4-BE49-F238E27FC236}">
                <a16:creationId xmlns:a16="http://schemas.microsoft.com/office/drawing/2014/main" id="{BFBB80F0-3DED-2E4C-B1C7-17C085627ED2}"/>
              </a:ext>
            </a:extLst>
          </p:cNvPr>
          <p:cNvSpPr>
            <a:spLocks noChangeArrowheads="1"/>
          </p:cNvSpPr>
          <p:nvPr/>
        </p:nvSpPr>
        <p:spPr bwMode="auto">
          <a:xfrm>
            <a:off x="609600" y="1160318"/>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11" name="TextBox 8">
            <a:extLst>
              <a:ext uri="{FF2B5EF4-FFF2-40B4-BE49-F238E27FC236}">
                <a16:creationId xmlns:a16="http://schemas.microsoft.com/office/drawing/2014/main" id="{3FCF98DE-CCFE-4142-BBFC-990E745149D7}"/>
              </a:ext>
            </a:extLst>
          </p:cNvPr>
          <p:cNvSpPr txBox="1"/>
          <p:nvPr/>
        </p:nvSpPr>
        <p:spPr>
          <a:xfrm>
            <a:off x="1314450" y="6307282"/>
            <a:ext cx="5067300" cy="437043"/>
          </a:xfrm>
          <a:prstGeom prst="rect">
            <a:avLst/>
          </a:prstGeom>
          <a:noFill/>
        </p:spPr>
        <p:txBody>
          <a:bodyPr wrap="square">
            <a:spAutoFit/>
          </a:bodyPr>
          <a:lstStyle/>
          <a:p>
            <a:pPr marL="0" indent="0">
              <a:buNone/>
            </a:pPr>
            <a:r>
              <a:rPr lang="en-US" sz="1400" dirty="0">
                <a:latin typeface="Arial"/>
                <a:cs typeface="Arial"/>
              </a:rPr>
              <a:t>LINK: </a:t>
            </a:r>
            <a:r>
              <a:rPr lang="en-US" sz="1400" dirty="0">
                <a:latin typeface="Arial"/>
                <a:cs typeface="Arial"/>
                <a:hlinkClick r:id="rId5"/>
              </a:rPr>
              <a:t>https://bulletins.psu.edu/undergraduate/colleges/smeal-business/accounting-bs/#suggestedacademicplancopytext</a:t>
            </a:r>
            <a:endParaRPr lang="en-US" sz="1400" dirty="0">
              <a:latin typeface="Arial"/>
              <a:cs typeface="Arial"/>
            </a:endParaRPr>
          </a:p>
        </p:txBody>
      </p:sp>
      <p:pic>
        <p:nvPicPr>
          <p:cNvPr id="9" name="Recorded Sound 9">
            <a:hlinkClick r:id="" action="ppaction://media"/>
            <a:extLst>
              <a:ext uri="{FF2B5EF4-FFF2-40B4-BE49-F238E27FC236}">
                <a16:creationId xmlns:a16="http://schemas.microsoft.com/office/drawing/2014/main" id="{B8B1BBB6-F9C3-FD44-A238-E294BAFB8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482" y="6124117"/>
            <a:ext cx="406400" cy="406400"/>
          </a:xfrm>
          <a:prstGeom prst="rect">
            <a:avLst/>
          </a:prstGeom>
        </p:spPr>
      </p:pic>
    </p:spTree>
    <p:extLst>
      <p:ext uri="{BB962C8B-B14F-4D97-AF65-F5344CB8AC3E}">
        <p14:creationId xmlns:p14="http://schemas.microsoft.com/office/powerpoint/2010/main" val="3386725876"/>
      </p:ext>
    </p:extLst>
  </p:cSld>
  <p:clrMapOvr>
    <a:masterClrMapping/>
  </p:clrMapOvr>
  <mc:AlternateContent xmlns:mc="http://schemas.openxmlformats.org/markup-compatibility/2006" xmlns:p14="http://schemas.microsoft.com/office/powerpoint/2010/main">
    <mc:Choice Requires="p14">
      <p:transition spd="slow" p14:dur="2000" advTm="28598"/>
    </mc:Choice>
    <mc:Fallback xmlns="">
      <p:transition spd="slow" advTm="2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2" objId="9"/>
        <p14:stopEvt time="28460"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F33E51C8-3B8E-104A-9711-3139DE4DBE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7212" y="6121400"/>
            <a:ext cx="406400" cy="406400"/>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spd="slow" p14:dur="2000" advTm="40840"/>
    </mc:Choice>
    <mc:Fallback xmlns="">
      <p:transition spd="slow" advTm="4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4062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a:t>
            </a:r>
            <a:r>
              <a:rPr lang="en-US" dirty="0">
                <a:solidFill>
                  <a:schemeClr val="bg1"/>
                </a:solidFill>
              </a:rPr>
              <a:t>students in the Accounting major must complete in residence with Smeal College faculty all 300 level and above Accounting courses.</a:t>
            </a:r>
          </a:p>
          <a:p>
            <a:pPr marL="0" indent="0">
              <a:buNone/>
              <a:defRPr/>
            </a:pPr>
            <a:r>
              <a:rPr lang="en-US" dirty="0"/>
              <a:t>Petitions for hardship exceptions from this policy may be made to the Smeal College of Business Associate Dean for Undergraduate Education.</a:t>
            </a:r>
          </a:p>
        </p:txBody>
      </p:sp>
      <p:pic>
        <p:nvPicPr>
          <p:cNvPr id="4" name="Recorded Sound 3">
            <a:hlinkClick r:id="" action="ppaction://media"/>
            <a:extLst>
              <a:ext uri="{FF2B5EF4-FFF2-40B4-BE49-F238E27FC236}">
                <a16:creationId xmlns:a16="http://schemas.microsoft.com/office/drawing/2014/main" id="{1A5633AA-3190-5F48-A22B-E0A6AC593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26164"/>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 objId="4"/>
        <p14:stopEvt time="45296"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439400" y="4800600"/>
            <a:ext cx="2057400" cy="2057400"/>
          </a:xfrm>
          <a:prstGeom prst="ellipse">
            <a:avLst/>
          </a:prstGeom>
        </p:spPr>
      </p:pic>
      <p:pic>
        <p:nvPicPr>
          <p:cNvPr id="2" name="Picture 1">
            <a:extLst>
              <a:ext uri="{FF2B5EF4-FFF2-40B4-BE49-F238E27FC236}">
                <a16:creationId xmlns:a16="http://schemas.microsoft.com/office/drawing/2014/main" id="{A0A3941A-0F1B-37F9-2A22-73EDCE281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4BABFA-B605-45CE-864D-0F9645C9997D}">
  <ds:schemaRefs>
    <ds:schemaRef ds:uri="http://schemas.microsoft.com/sharepoint/v3/contenttype/forms"/>
  </ds:schemaRefs>
</ds:datastoreItem>
</file>

<file path=customXml/itemProps2.xml><?xml version="1.0" encoding="utf-8"?>
<ds:datastoreItem xmlns:ds="http://schemas.openxmlformats.org/officeDocument/2006/customXml" ds:itemID="{C992D235-781D-44AE-9B38-808751CC5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338AB9-2A8F-4026-87AE-EBB587D1D048}">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14736</TotalTime>
  <Words>2381</Words>
  <Application>Microsoft Macintosh PowerPoint</Application>
  <PresentationFormat>On-screen Show (4:3)</PresentationFormat>
  <Paragraphs>258</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Accounting</vt:lpstr>
      <vt:lpstr>Recommended ACCTG Schedule</vt:lpstr>
      <vt:lpstr>What To Do If a Course Is Full</vt:lpstr>
      <vt:lpstr>PowerPoint Presentation</vt:lpstr>
      <vt:lpstr>Smeal Minors</vt:lpstr>
      <vt:lpstr>Smeal College Policy</vt:lpstr>
      <vt:lpstr>PowerPoint Presentation</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383</cp:revision>
  <cp:lastPrinted>2016-12-22T14:10:14Z</cp:lastPrinted>
  <dcterms:created xsi:type="dcterms:W3CDTF">2005-12-09T16:58:48Z</dcterms:created>
  <dcterms:modified xsi:type="dcterms:W3CDTF">2025-03-03T16:59:09Z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