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9" r:id="rId4"/>
  </p:sldMasterIdLst>
  <p:notesMasterIdLst>
    <p:notesMasterId r:id="rId23"/>
  </p:notesMasterIdLst>
  <p:handoutMasterIdLst>
    <p:handoutMasterId r:id="rId24"/>
  </p:handoutMasterIdLst>
  <p:sldIdLst>
    <p:sldId id="345" r:id="rId5"/>
    <p:sldId id="346" r:id="rId6"/>
    <p:sldId id="347" r:id="rId7"/>
    <p:sldId id="348" r:id="rId8"/>
    <p:sldId id="349" r:id="rId9"/>
    <p:sldId id="350" r:id="rId10"/>
    <p:sldId id="351" r:id="rId11"/>
    <p:sldId id="352" r:id="rId12"/>
    <p:sldId id="353" r:id="rId13"/>
    <p:sldId id="354" r:id="rId14"/>
    <p:sldId id="342" r:id="rId15"/>
    <p:sldId id="355" r:id="rId16"/>
    <p:sldId id="356" r:id="rId17"/>
    <p:sldId id="357" r:id="rId18"/>
    <p:sldId id="358" r:id="rId19"/>
    <p:sldId id="359" r:id="rId20"/>
    <p:sldId id="360" r:id="rId21"/>
    <p:sldId id="361" r:id="rId22"/>
  </p:sldIdLst>
  <p:sldSz cx="9144000" cy="6858000" type="screen4x3"/>
  <p:notesSz cx="7077075" cy="9383713"/>
  <p:defaultTextStyle>
    <a:defPPr>
      <a:defRPr lang="en-US"/>
    </a:defPPr>
    <a:lvl1pPr algn="l" rtl="0" fontAlgn="base">
      <a:lnSpc>
        <a:spcPct val="80000"/>
      </a:lnSpc>
      <a:spcBef>
        <a:spcPct val="10000"/>
      </a:spcBef>
      <a:spcAft>
        <a:spcPct val="0"/>
      </a:spcAft>
      <a:defRPr sz="1400" kern="1200">
        <a:solidFill>
          <a:schemeClr val="bg1"/>
        </a:solidFill>
        <a:latin typeface="Arial" charset="0"/>
        <a:ea typeface="+mn-ea"/>
        <a:cs typeface="+mn-cs"/>
      </a:defRPr>
    </a:lvl1pPr>
    <a:lvl2pPr marL="457200" algn="l" rtl="0" fontAlgn="base">
      <a:lnSpc>
        <a:spcPct val="80000"/>
      </a:lnSpc>
      <a:spcBef>
        <a:spcPct val="10000"/>
      </a:spcBef>
      <a:spcAft>
        <a:spcPct val="0"/>
      </a:spcAft>
      <a:defRPr sz="1400" kern="1200">
        <a:solidFill>
          <a:schemeClr val="bg1"/>
        </a:solidFill>
        <a:latin typeface="Arial" charset="0"/>
        <a:ea typeface="+mn-ea"/>
        <a:cs typeface="+mn-cs"/>
      </a:defRPr>
    </a:lvl2pPr>
    <a:lvl3pPr marL="914400" algn="l" rtl="0" fontAlgn="base">
      <a:lnSpc>
        <a:spcPct val="80000"/>
      </a:lnSpc>
      <a:spcBef>
        <a:spcPct val="10000"/>
      </a:spcBef>
      <a:spcAft>
        <a:spcPct val="0"/>
      </a:spcAft>
      <a:defRPr sz="1400" kern="1200">
        <a:solidFill>
          <a:schemeClr val="bg1"/>
        </a:solidFill>
        <a:latin typeface="Arial" charset="0"/>
        <a:ea typeface="+mn-ea"/>
        <a:cs typeface="+mn-cs"/>
      </a:defRPr>
    </a:lvl3pPr>
    <a:lvl4pPr marL="1371600" algn="l" rtl="0" fontAlgn="base">
      <a:lnSpc>
        <a:spcPct val="80000"/>
      </a:lnSpc>
      <a:spcBef>
        <a:spcPct val="10000"/>
      </a:spcBef>
      <a:spcAft>
        <a:spcPct val="0"/>
      </a:spcAft>
      <a:defRPr sz="1400" kern="1200">
        <a:solidFill>
          <a:schemeClr val="bg1"/>
        </a:solidFill>
        <a:latin typeface="Arial" charset="0"/>
        <a:ea typeface="+mn-ea"/>
        <a:cs typeface="+mn-cs"/>
      </a:defRPr>
    </a:lvl4pPr>
    <a:lvl5pPr marL="1828800" algn="l" rtl="0" fontAlgn="base">
      <a:lnSpc>
        <a:spcPct val="80000"/>
      </a:lnSpc>
      <a:spcBef>
        <a:spcPct val="10000"/>
      </a:spcBef>
      <a:spcAft>
        <a:spcPct val="0"/>
      </a:spcAft>
      <a:defRPr sz="1400" kern="1200">
        <a:solidFill>
          <a:schemeClr val="bg1"/>
        </a:solidFill>
        <a:latin typeface="Arial" charset="0"/>
        <a:ea typeface="+mn-ea"/>
        <a:cs typeface="+mn-cs"/>
      </a:defRPr>
    </a:lvl5pPr>
    <a:lvl6pPr marL="2286000" algn="l" defTabSz="914400" rtl="0" eaLnBrk="1" latinLnBrk="0" hangingPunct="1">
      <a:defRPr sz="1400" kern="1200">
        <a:solidFill>
          <a:schemeClr val="bg1"/>
        </a:solidFill>
        <a:latin typeface="Arial" charset="0"/>
        <a:ea typeface="+mn-ea"/>
        <a:cs typeface="+mn-cs"/>
      </a:defRPr>
    </a:lvl6pPr>
    <a:lvl7pPr marL="2743200" algn="l" defTabSz="914400" rtl="0" eaLnBrk="1" latinLnBrk="0" hangingPunct="1">
      <a:defRPr sz="1400" kern="1200">
        <a:solidFill>
          <a:schemeClr val="bg1"/>
        </a:solidFill>
        <a:latin typeface="Arial" charset="0"/>
        <a:ea typeface="+mn-ea"/>
        <a:cs typeface="+mn-cs"/>
      </a:defRPr>
    </a:lvl7pPr>
    <a:lvl8pPr marL="3200400" algn="l" defTabSz="914400" rtl="0" eaLnBrk="1" latinLnBrk="0" hangingPunct="1">
      <a:defRPr sz="1400" kern="1200">
        <a:solidFill>
          <a:schemeClr val="bg1"/>
        </a:solidFill>
        <a:latin typeface="Arial" charset="0"/>
        <a:ea typeface="+mn-ea"/>
        <a:cs typeface="+mn-cs"/>
      </a:defRPr>
    </a:lvl8pPr>
    <a:lvl9pPr marL="3657600" algn="l" defTabSz="914400" rtl="0" eaLnBrk="1" latinLnBrk="0" hangingPunct="1">
      <a:defRPr sz="1400" kern="1200">
        <a:solidFill>
          <a:schemeClr val="bg1"/>
        </a:solidFill>
        <a:latin typeface="Arial" charset="0"/>
        <a:ea typeface="+mn-ea"/>
        <a:cs typeface="+mn-cs"/>
      </a:defRPr>
    </a:lvl9pPr>
  </p:defaultTextStyle>
  <p:extLst>
    <p:ext uri="{EFAFB233-063F-42B5-8137-9DF3F51BA10A}">
      <p15:sldGuideLst xmlns:p15="http://schemas.microsoft.com/office/powerpoint/2012/main">
        <p15:guide id="1" orient="horz" pos="3984" userDrawn="1">
          <p15:clr>
            <a:srgbClr val="A4A3A4"/>
          </p15:clr>
        </p15:guide>
        <p15:guide id="2" pos="28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F0F0F0"/>
    <a:srgbClr val="FFFF00"/>
    <a:srgbClr val="B2B2B2"/>
    <a:srgbClr val="808080"/>
    <a:srgbClr val="3366CC"/>
    <a:srgbClr val="996633"/>
    <a:srgbClr val="C0C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F8829A8-2B1A-4C93-AD1F-C9C405E583B4}" v="7" dt="2024-02-19T15:36:15.6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389" autoAdjust="0"/>
    <p:restoredTop sz="91062" autoAdjust="0"/>
  </p:normalViewPr>
  <p:slideViewPr>
    <p:cSldViewPr>
      <p:cViewPr varScale="1">
        <p:scale>
          <a:sx n="68" d="100"/>
          <a:sy n="68" d="100"/>
        </p:scale>
        <p:origin x="1065" y="24"/>
      </p:cViewPr>
      <p:guideLst>
        <p:guide orient="horz" pos="3984"/>
        <p:guide pos="28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ett Bixler" userId="383e235c5528b002" providerId="LiveId" clId="{AF8829A8-2B1A-4C93-AD1F-C9C405E583B4}"/>
    <pc:docChg chg="undo custSel modSld">
      <pc:chgData name="Brett Bixler" userId="383e235c5528b002" providerId="LiveId" clId="{AF8829A8-2B1A-4C93-AD1F-C9C405E583B4}" dt="2024-02-19T15:36:15.619" v="32"/>
      <pc:docMkLst>
        <pc:docMk/>
      </pc:docMkLst>
      <pc:sldChg chg="addSp delSp modSp mod addAnim delAnim modAnim">
        <pc:chgData name="Brett Bixler" userId="383e235c5528b002" providerId="LiveId" clId="{AF8829A8-2B1A-4C93-AD1F-C9C405E583B4}" dt="2024-02-19T15:36:15.619" v="32"/>
        <pc:sldMkLst>
          <pc:docMk/>
          <pc:sldMk cId="1738111309" sldId="345"/>
        </pc:sldMkLst>
        <pc:picChg chg="add del mod">
          <ac:chgData name="Brett Bixler" userId="383e235c5528b002" providerId="LiveId" clId="{AF8829A8-2B1A-4C93-AD1F-C9C405E583B4}" dt="2024-02-19T15:22:35.733" v="11" actId="21"/>
          <ac:picMkLst>
            <pc:docMk/>
            <pc:sldMk cId="1738111309" sldId="345"/>
            <ac:picMk id="3" creationId="{7B695C75-FDB4-B7BC-6CC8-8756321517BE}"/>
          </ac:picMkLst>
        </pc:picChg>
        <pc:picChg chg="add del">
          <ac:chgData name="Brett Bixler" userId="383e235c5528b002" providerId="LiveId" clId="{AF8829A8-2B1A-4C93-AD1F-C9C405E583B4}" dt="2024-02-19T15:22:21.492" v="10" actId="478"/>
          <ac:picMkLst>
            <pc:docMk/>
            <pc:sldMk cId="1738111309" sldId="345"/>
            <ac:picMk id="4" creationId="{5DE3BA83-2B97-7544-BF0A-0ED587A59114}"/>
          </ac:picMkLst>
        </pc:picChg>
        <pc:picChg chg="add mod">
          <ac:chgData name="Brett Bixler" userId="383e235c5528b002" providerId="LiveId" clId="{AF8829A8-2B1A-4C93-AD1F-C9C405E583B4}" dt="2024-02-19T15:36:15.619" v="32"/>
          <ac:picMkLst>
            <pc:docMk/>
            <pc:sldMk cId="1738111309" sldId="345"/>
            <ac:picMk id="5" creationId="{3AE30D45-071B-426A-3F67-79AA3C510C63}"/>
          </ac:picMkLst>
        </pc:picChg>
      </pc:sldChg>
      <pc:sldChg chg="addSp delSp modSp mod delAnim modAnim">
        <pc:chgData name="Brett Bixler" userId="383e235c5528b002" providerId="LiveId" clId="{AF8829A8-2B1A-4C93-AD1F-C9C405E583B4}" dt="2024-02-19T15:24:15.200" v="18" actId="14100"/>
        <pc:sldMkLst>
          <pc:docMk/>
          <pc:sldMk cId="1070857059" sldId="346"/>
        </pc:sldMkLst>
        <pc:picChg chg="del mod">
          <ac:chgData name="Brett Bixler" userId="383e235c5528b002" providerId="LiveId" clId="{AF8829A8-2B1A-4C93-AD1F-C9C405E583B4}" dt="2024-02-19T15:23:06.681" v="15" actId="478"/>
          <ac:picMkLst>
            <pc:docMk/>
            <pc:sldMk cId="1070857059" sldId="346"/>
            <ac:picMk id="5" creationId="{C6CA287B-D5A9-5349-83DB-AB5AD97C8BF0}"/>
          </ac:picMkLst>
        </pc:picChg>
        <pc:picChg chg="add mod">
          <ac:chgData name="Brett Bixler" userId="383e235c5528b002" providerId="LiveId" clId="{AF8829A8-2B1A-4C93-AD1F-C9C405E583B4}" dt="2024-02-19T15:24:15.200" v="18" actId="14100"/>
          <ac:picMkLst>
            <pc:docMk/>
            <pc:sldMk cId="1070857059" sldId="346"/>
            <ac:picMk id="6" creationId="{7B695C75-FDB4-B7BC-6CC8-8756321517BE}"/>
          </ac:picMkLst>
        </pc:picChg>
      </pc:sldChg>
      <pc:sldChg chg="addSp delSp modSp mod delAnim modAnim">
        <pc:chgData name="Brett Bixler" userId="383e235c5528b002" providerId="LiveId" clId="{AF8829A8-2B1A-4C93-AD1F-C9C405E583B4}" dt="2024-02-19T15:27:22.889" v="26" actId="1076"/>
        <pc:sldMkLst>
          <pc:docMk/>
          <pc:sldMk cId="1232421572" sldId="347"/>
        </pc:sldMkLst>
        <pc:picChg chg="add mod">
          <ac:chgData name="Brett Bixler" userId="383e235c5528b002" providerId="LiveId" clId="{AF8829A8-2B1A-4C93-AD1F-C9C405E583B4}" dt="2024-02-19T15:27:22.889" v="26" actId="1076"/>
          <ac:picMkLst>
            <pc:docMk/>
            <pc:sldMk cId="1232421572" sldId="347"/>
            <ac:picMk id="4" creationId="{AB278D7C-698C-2737-20FA-655EB1B66E1C}"/>
          </ac:picMkLst>
        </pc:picChg>
        <pc:picChg chg="del mod">
          <ac:chgData name="Brett Bixler" userId="383e235c5528b002" providerId="LiveId" clId="{AF8829A8-2B1A-4C93-AD1F-C9C405E583B4}" dt="2024-02-19T15:27:19.377" v="25" actId="478"/>
          <ac:picMkLst>
            <pc:docMk/>
            <pc:sldMk cId="1232421572" sldId="347"/>
            <ac:picMk id="15" creationId="{DE799634-985B-5981-44F7-C6433ADFCB1B}"/>
          </ac:picMkLst>
        </pc:picChg>
      </pc:sldChg>
      <pc:sldChg chg="addSp delSp modSp mod delAnim modAnim">
        <pc:chgData name="Brett Bixler" userId="383e235c5528b002" providerId="LiveId" clId="{AF8829A8-2B1A-4C93-AD1F-C9C405E583B4}" dt="2024-02-19T15:28:30.042" v="31" actId="1076"/>
        <pc:sldMkLst>
          <pc:docMk/>
          <pc:sldMk cId="2903383295" sldId="348"/>
        </pc:sldMkLst>
        <pc:picChg chg="add mod">
          <ac:chgData name="Brett Bixler" userId="383e235c5528b002" providerId="LiveId" clId="{AF8829A8-2B1A-4C93-AD1F-C9C405E583B4}" dt="2024-02-19T15:28:30.042" v="31" actId="1076"/>
          <ac:picMkLst>
            <pc:docMk/>
            <pc:sldMk cId="2903383295" sldId="348"/>
            <ac:picMk id="6" creationId="{8AE4CBBC-3C02-95B9-8802-9EEFAEA15501}"/>
          </ac:picMkLst>
        </pc:picChg>
        <pc:picChg chg="del mod">
          <ac:chgData name="Brett Bixler" userId="383e235c5528b002" providerId="LiveId" clId="{AF8829A8-2B1A-4C93-AD1F-C9C405E583B4}" dt="2024-02-19T15:28:26.557" v="30" actId="478"/>
          <ac:picMkLst>
            <pc:docMk/>
            <pc:sldMk cId="2903383295" sldId="348"/>
            <ac:picMk id="12" creationId="{7537DBEF-9CA3-3660-85AE-81482EC42375}"/>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067373" cy="469347"/>
          </a:xfrm>
          <a:prstGeom prst="rect">
            <a:avLst/>
          </a:prstGeom>
        </p:spPr>
        <p:txBody>
          <a:bodyPr vert="horz" lIns="93168" tIns="46584" rIns="93168" bIns="46584" rtlCol="0"/>
          <a:lstStyle>
            <a:lvl1pPr algn="l">
              <a:defRPr sz="1200"/>
            </a:lvl1pPr>
          </a:lstStyle>
          <a:p>
            <a:endParaRPr lang="en-US"/>
          </a:p>
        </p:txBody>
      </p:sp>
      <p:sp>
        <p:nvSpPr>
          <p:cNvPr id="3" name="Date Placeholder 2"/>
          <p:cNvSpPr>
            <a:spLocks noGrp="1"/>
          </p:cNvSpPr>
          <p:nvPr>
            <p:ph type="dt" sz="quarter" idx="1"/>
          </p:nvPr>
        </p:nvSpPr>
        <p:spPr>
          <a:xfrm>
            <a:off x="4008101" y="1"/>
            <a:ext cx="3067373" cy="469347"/>
          </a:xfrm>
          <a:prstGeom prst="rect">
            <a:avLst/>
          </a:prstGeom>
        </p:spPr>
        <p:txBody>
          <a:bodyPr vert="horz" lIns="93168" tIns="46584" rIns="93168" bIns="46584" rtlCol="0"/>
          <a:lstStyle>
            <a:lvl1pPr algn="r">
              <a:defRPr sz="1200"/>
            </a:lvl1pPr>
          </a:lstStyle>
          <a:p>
            <a:fld id="{06FD7E51-74A7-46ED-B2E5-B90AEA7014DF}" type="datetimeFigureOut">
              <a:rPr lang="en-US" smtClean="0"/>
              <a:t>2/19/2024</a:t>
            </a:fld>
            <a:endParaRPr lang="en-US"/>
          </a:p>
        </p:txBody>
      </p:sp>
      <p:sp>
        <p:nvSpPr>
          <p:cNvPr id="4" name="Footer Placeholder 3"/>
          <p:cNvSpPr>
            <a:spLocks noGrp="1"/>
          </p:cNvSpPr>
          <p:nvPr>
            <p:ph type="ftr" sz="quarter" idx="2"/>
          </p:nvPr>
        </p:nvSpPr>
        <p:spPr>
          <a:xfrm>
            <a:off x="2" y="8912754"/>
            <a:ext cx="3067373" cy="469347"/>
          </a:xfrm>
          <a:prstGeom prst="rect">
            <a:avLst/>
          </a:prstGeom>
        </p:spPr>
        <p:txBody>
          <a:bodyPr vert="horz" lIns="93168" tIns="46584" rIns="93168" bIns="46584" rtlCol="0" anchor="b"/>
          <a:lstStyle>
            <a:lvl1pPr algn="l">
              <a:defRPr sz="1200"/>
            </a:lvl1pPr>
          </a:lstStyle>
          <a:p>
            <a:endParaRPr lang="en-US"/>
          </a:p>
        </p:txBody>
      </p:sp>
      <p:sp>
        <p:nvSpPr>
          <p:cNvPr id="5" name="Slide Number Placeholder 4"/>
          <p:cNvSpPr>
            <a:spLocks noGrp="1"/>
          </p:cNvSpPr>
          <p:nvPr>
            <p:ph type="sldNum" sz="quarter" idx="3"/>
          </p:nvPr>
        </p:nvSpPr>
        <p:spPr>
          <a:xfrm>
            <a:off x="4008101" y="8912754"/>
            <a:ext cx="3067373" cy="469347"/>
          </a:xfrm>
          <a:prstGeom prst="rect">
            <a:avLst/>
          </a:prstGeom>
        </p:spPr>
        <p:txBody>
          <a:bodyPr vert="horz" lIns="93168" tIns="46584" rIns="93168" bIns="46584" rtlCol="0" anchor="b"/>
          <a:lstStyle>
            <a:lvl1pPr algn="r">
              <a:defRPr sz="1200"/>
            </a:lvl1pPr>
          </a:lstStyle>
          <a:p>
            <a:fld id="{937265A0-6DD9-45B1-87EB-45C46BBED334}" type="slidenum">
              <a:rPr lang="en-US" smtClean="0"/>
              <a:t>‹#›</a:t>
            </a:fld>
            <a:endParaRPr lang="en-US"/>
          </a:p>
        </p:txBody>
      </p:sp>
    </p:spTree>
    <p:extLst>
      <p:ext uri="{BB962C8B-B14F-4D97-AF65-F5344CB8AC3E}">
        <p14:creationId xmlns:p14="http://schemas.microsoft.com/office/powerpoint/2010/main" val="31279031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3066733" cy="469186"/>
          </a:xfrm>
          <a:prstGeom prst="rect">
            <a:avLst/>
          </a:prstGeom>
          <a:noFill/>
          <a:ln w="9525">
            <a:noFill/>
            <a:miter lim="800000"/>
            <a:headEnd/>
            <a:tailEnd/>
          </a:ln>
          <a:effectLst/>
        </p:spPr>
        <p:txBody>
          <a:bodyPr vert="horz" wrap="square" lIns="94584" tIns="47292" rIns="94584" bIns="47292" numCol="1" anchor="t" anchorCtr="0" compatLnSpc="1">
            <a:prstTxWarp prst="textNoShape">
              <a:avLst/>
            </a:prstTxWarp>
          </a:bodyPr>
          <a:lstStyle>
            <a:lvl1pPr>
              <a:lnSpc>
                <a:spcPct val="100000"/>
              </a:lnSpc>
              <a:spcBef>
                <a:spcPct val="0"/>
              </a:spcBef>
              <a:defRPr sz="1200" smtClean="0">
                <a:solidFill>
                  <a:schemeClr val="tx1"/>
                </a:solidFill>
              </a:defRPr>
            </a:lvl1pPr>
          </a:lstStyle>
          <a:p>
            <a:pPr>
              <a:defRPr/>
            </a:pPr>
            <a:endParaRPr lang="en-US"/>
          </a:p>
        </p:txBody>
      </p:sp>
      <p:sp>
        <p:nvSpPr>
          <p:cNvPr id="5123" name="Rectangle 3"/>
          <p:cNvSpPr>
            <a:spLocks noGrp="1" noChangeArrowheads="1"/>
          </p:cNvSpPr>
          <p:nvPr>
            <p:ph type="dt" idx="1"/>
          </p:nvPr>
        </p:nvSpPr>
        <p:spPr bwMode="auto">
          <a:xfrm>
            <a:off x="4008705" y="0"/>
            <a:ext cx="3066733" cy="469186"/>
          </a:xfrm>
          <a:prstGeom prst="rect">
            <a:avLst/>
          </a:prstGeom>
          <a:noFill/>
          <a:ln w="9525">
            <a:noFill/>
            <a:miter lim="800000"/>
            <a:headEnd/>
            <a:tailEnd/>
          </a:ln>
          <a:effectLst/>
        </p:spPr>
        <p:txBody>
          <a:bodyPr vert="horz" wrap="square" lIns="94584" tIns="47292" rIns="94584" bIns="47292" numCol="1" anchor="t" anchorCtr="0" compatLnSpc="1">
            <a:prstTxWarp prst="textNoShape">
              <a:avLst/>
            </a:prstTxWarp>
          </a:bodyPr>
          <a:lstStyle>
            <a:lvl1pPr algn="r">
              <a:lnSpc>
                <a:spcPct val="100000"/>
              </a:lnSpc>
              <a:spcBef>
                <a:spcPct val="0"/>
              </a:spcBef>
              <a:defRPr sz="1200" smtClean="0">
                <a:solidFill>
                  <a:schemeClr val="tx1"/>
                </a:solidFill>
              </a:defRPr>
            </a:lvl1pPr>
          </a:lstStyle>
          <a:p>
            <a:pPr>
              <a:defRPr/>
            </a:pPr>
            <a:endParaRPr lang="en-US"/>
          </a:p>
        </p:txBody>
      </p:sp>
      <p:sp>
        <p:nvSpPr>
          <p:cNvPr id="25604" name="Rectangle 4"/>
          <p:cNvSpPr>
            <a:spLocks noGrp="1" noRot="1" noChangeAspect="1" noChangeArrowheads="1" noTextEdit="1"/>
          </p:cNvSpPr>
          <p:nvPr>
            <p:ph type="sldImg" idx="2"/>
          </p:nvPr>
        </p:nvSpPr>
        <p:spPr bwMode="auto">
          <a:xfrm>
            <a:off x="1192213" y="703263"/>
            <a:ext cx="4692650" cy="3519487"/>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707708" y="4457265"/>
            <a:ext cx="5661660" cy="4222671"/>
          </a:xfrm>
          <a:prstGeom prst="rect">
            <a:avLst/>
          </a:prstGeom>
          <a:noFill/>
          <a:ln w="9525">
            <a:noFill/>
            <a:miter lim="800000"/>
            <a:headEnd/>
            <a:tailEnd/>
          </a:ln>
          <a:effectLst/>
        </p:spPr>
        <p:txBody>
          <a:bodyPr vert="horz" wrap="square" lIns="94584" tIns="47292" rIns="94584" bIns="4729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0" y="8912898"/>
            <a:ext cx="3066733" cy="469186"/>
          </a:xfrm>
          <a:prstGeom prst="rect">
            <a:avLst/>
          </a:prstGeom>
          <a:noFill/>
          <a:ln w="9525">
            <a:noFill/>
            <a:miter lim="800000"/>
            <a:headEnd/>
            <a:tailEnd/>
          </a:ln>
          <a:effectLst/>
        </p:spPr>
        <p:txBody>
          <a:bodyPr vert="horz" wrap="square" lIns="94584" tIns="47292" rIns="94584" bIns="47292" numCol="1" anchor="b" anchorCtr="0" compatLnSpc="1">
            <a:prstTxWarp prst="textNoShape">
              <a:avLst/>
            </a:prstTxWarp>
          </a:bodyPr>
          <a:lstStyle>
            <a:lvl1pPr>
              <a:lnSpc>
                <a:spcPct val="100000"/>
              </a:lnSpc>
              <a:spcBef>
                <a:spcPct val="0"/>
              </a:spcBef>
              <a:defRPr sz="1200" smtClean="0">
                <a:solidFill>
                  <a:schemeClr val="tx1"/>
                </a:solidFill>
              </a:defRPr>
            </a:lvl1pPr>
          </a:lstStyle>
          <a:p>
            <a:pPr>
              <a:defRPr/>
            </a:pPr>
            <a:endParaRPr lang="en-US"/>
          </a:p>
        </p:txBody>
      </p:sp>
      <p:sp>
        <p:nvSpPr>
          <p:cNvPr id="5127" name="Rectangle 7"/>
          <p:cNvSpPr>
            <a:spLocks noGrp="1" noChangeArrowheads="1"/>
          </p:cNvSpPr>
          <p:nvPr>
            <p:ph type="sldNum" sz="quarter" idx="5"/>
          </p:nvPr>
        </p:nvSpPr>
        <p:spPr bwMode="auto">
          <a:xfrm>
            <a:off x="4008705" y="8912898"/>
            <a:ext cx="3066733" cy="469186"/>
          </a:xfrm>
          <a:prstGeom prst="rect">
            <a:avLst/>
          </a:prstGeom>
          <a:noFill/>
          <a:ln w="9525">
            <a:noFill/>
            <a:miter lim="800000"/>
            <a:headEnd/>
            <a:tailEnd/>
          </a:ln>
          <a:effectLst/>
        </p:spPr>
        <p:txBody>
          <a:bodyPr vert="horz" wrap="square" lIns="94584" tIns="47292" rIns="94584" bIns="47292" numCol="1" anchor="b" anchorCtr="0" compatLnSpc="1">
            <a:prstTxWarp prst="textNoShape">
              <a:avLst/>
            </a:prstTxWarp>
          </a:bodyPr>
          <a:lstStyle>
            <a:lvl1pPr algn="r">
              <a:lnSpc>
                <a:spcPct val="100000"/>
              </a:lnSpc>
              <a:spcBef>
                <a:spcPct val="0"/>
              </a:spcBef>
              <a:defRPr sz="1200" smtClean="0">
                <a:solidFill>
                  <a:schemeClr val="tx1"/>
                </a:solidFill>
              </a:defRPr>
            </a:lvl1pPr>
          </a:lstStyle>
          <a:p>
            <a:pPr>
              <a:defRPr/>
            </a:pPr>
            <a:fld id="{AF1907B5-7FCD-4C36-922F-2DE3F784366E}" type="slidenum">
              <a:rPr lang="en-US"/>
              <a:pPr>
                <a:defRPr/>
              </a:pPr>
              <a:t>‹#›</a:t>
            </a:fld>
            <a:endParaRPr lang="en-US"/>
          </a:p>
        </p:txBody>
      </p:sp>
    </p:spTree>
    <p:extLst>
      <p:ext uri="{BB962C8B-B14F-4D97-AF65-F5344CB8AC3E}">
        <p14:creationId xmlns:p14="http://schemas.microsoft.com/office/powerpoint/2010/main" val="70189384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ugstudents.smeal.psu.edu/"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advising.psu.edu/scheduling-course-full"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Congratulations on your acceptance into Accounting and welcome to the Smeal College of Business.</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a:t>
            </a:fld>
            <a:endParaRPr lang="en-US"/>
          </a:p>
        </p:txBody>
      </p:sp>
    </p:spTree>
    <p:extLst>
      <p:ext uri="{BB962C8B-B14F-4D97-AF65-F5344CB8AC3E}">
        <p14:creationId xmlns:p14="http://schemas.microsoft.com/office/powerpoint/2010/main" val="28431587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Now that you are in your Smeal Major, you should be viewing the academic requirements report in </a:t>
            </a:r>
            <a:r>
              <a:rPr lang="en-US" sz="1200" kern="1200" dirty="0" err="1">
                <a:solidFill>
                  <a:schemeClr val="tx1"/>
                </a:solidFill>
                <a:effectLst/>
                <a:latin typeface="Arial" charset="0"/>
                <a:ea typeface="+mn-ea"/>
                <a:cs typeface="+mn-cs"/>
              </a:rPr>
              <a:t>LionPATH</a:t>
            </a:r>
            <a:r>
              <a:rPr lang="en-US" sz="1200" kern="1200" dirty="0">
                <a:solidFill>
                  <a:schemeClr val="tx1"/>
                </a:solidFill>
                <a:effectLst/>
                <a:latin typeface="Arial" charset="0"/>
                <a:ea typeface="+mn-ea"/>
                <a:cs typeface="+mn-cs"/>
              </a:rPr>
              <a:t> and should view this often to keep track of courses that you have not yet satisfied.</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This is the report that you will view when you work with your academic advisor.</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You will no longer use the What-If report.</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10</a:t>
            </a:fld>
            <a:endParaRPr lang="en-US"/>
          </a:p>
        </p:txBody>
      </p:sp>
    </p:spTree>
    <p:extLst>
      <p:ext uri="{BB962C8B-B14F-4D97-AF65-F5344CB8AC3E}">
        <p14:creationId xmlns:p14="http://schemas.microsoft.com/office/powerpoint/2010/main" val="20541507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Smeal is proud to offer assistance in transition to University Park.</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An organization created to help students transitioning to University Park.</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Please contact at AT UP advisor Dawn McGuire at email address dxv110@psu.edu for more information.</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11</a:t>
            </a:fld>
            <a:endParaRPr lang="en-US"/>
          </a:p>
        </p:txBody>
      </p:sp>
    </p:spTree>
    <p:extLst>
      <p:ext uri="{BB962C8B-B14F-4D97-AF65-F5344CB8AC3E}">
        <p14:creationId xmlns:p14="http://schemas.microsoft.com/office/powerpoint/2010/main" val="41517163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You should plan to attend the following fall semester activities:</a:t>
            </a:r>
          </a:p>
          <a:p>
            <a:endParaRPr lang="en-US" sz="1200" kern="1200" dirty="0">
              <a:solidFill>
                <a:schemeClr val="tx1"/>
              </a:solidFill>
              <a:effectLst/>
              <a:latin typeface="Arial" charset="0"/>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The department meeting for your major held during the first week of classes.</a:t>
            </a:r>
          </a:p>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The change of Campus College meeting.</a:t>
            </a:r>
          </a:p>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The Fall Career Fair.</a:t>
            </a:r>
          </a:p>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The Involvement Fairs - to learn more about student organizations, and </a:t>
            </a:r>
          </a:p>
          <a:p>
            <a:pPr marL="171450" lvl="0" indent="-171450">
              <a:buFont typeface="Arial" panose="020B0604020202020204" pitchFamily="34" charset="0"/>
              <a:buChar char="•"/>
            </a:pPr>
            <a:r>
              <a:rPr lang="en-US" sz="1200" kern="1200" dirty="0">
                <a:solidFill>
                  <a:schemeClr val="tx1"/>
                </a:solidFill>
                <a:effectLst/>
                <a:latin typeface="Arial" charset="0"/>
                <a:ea typeface="+mn-ea"/>
                <a:cs typeface="+mn-cs"/>
              </a:rPr>
              <a:t>The education abroad information sessions that are held throughout the semester.</a:t>
            </a:r>
          </a:p>
          <a:p>
            <a:pPr marL="171450" lvl="0" indent="-171450">
              <a:buFont typeface="Arial" panose="020B0604020202020204" pitchFamily="34" charset="0"/>
              <a:buChar char="•"/>
            </a:pPr>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Also, be sure to join or update with Nittany Lion Careers.</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It is also highly recommended to attend professional events through the BCC or Business Career Center here in Smeal.</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Lastly, make an appointment in Starfish to meet with your assigned Smeal advisor.</a:t>
            </a:r>
          </a:p>
          <a:p>
            <a:pPr eaLnBrk="1" hangingPunct="1"/>
            <a:endParaRPr lang="en-US" dirty="0"/>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12</a:t>
            </a:fld>
            <a:endParaRPr lang="en-US"/>
          </a:p>
        </p:txBody>
      </p:sp>
    </p:spTree>
    <p:extLst>
      <p:ext uri="{BB962C8B-B14F-4D97-AF65-F5344CB8AC3E}">
        <p14:creationId xmlns:p14="http://schemas.microsoft.com/office/powerpoint/2010/main" val="1140649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As you begin your junior year, we encourage you to take advantage of all that Smeal has to offer:</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Award-winning clubs and organizations.</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13</a:t>
            </a:fld>
            <a:endParaRPr lang="en-US"/>
          </a:p>
        </p:txBody>
      </p:sp>
    </p:spTree>
    <p:extLst>
      <p:ext uri="{BB962C8B-B14F-4D97-AF65-F5344CB8AC3E}">
        <p14:creationId xmlns:p14="http://schemas.microsoft.com/office/powerpoint/2010/main" val="37678373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Exciting leadership opportunities.</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14</a:t>
            </a:fld>
            <a:endParaRPr lang="en-US"/>
          </a:p>
        </p:txBody>
      </p:sp>
    </p:spTree>
    <p:extLst>
      <p:ext uri="{BB962C8B-B14F-4D97-AF65-F5344CB8AC3E}">
        <p14:creationId xmlns:p14="http://schemas.microsoft.com/office/powerpoint/2010/main" val="37615900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An extensive career and internship support system.</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15</a:t>
            </a:fld>
            <a:endParaRPr lang="en-US"/>
          </a:p>
        </p:txBody>
      </p:sp>
    </p:spTree>
    <p:extLst>
      <p:ext uri="{BB962C8B-B14F-4D97-AF65-F5344CB8AC3E}">
        <p14:creationId xmlns:p14="http://schemas.microsoft.com/office/powerpoint/2010/main" val="2632732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And worldwide education abroad experiences.</a:t>
            </a:r>
            <a:endParaRPr lang="en-US" dirty="0"/>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16</a:t>
            </a:fld>
            <a:endParaRPr lang="en-US"/>
          </a:p>
        </p:txBody>
      </p:sp>
    </p:spTree>
    <p:extLst>
      <p:ext uri="{BB962C8B-B14F-4D97-AF65-F5344CB8AC3E}">
        <p14:creationId xmlns:p14="http://schemas.microsoft.com/office/powerpoint/2010/main" val="27521064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“Like” us on Facebook and follow us on Twitter.</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17</a:t>
            </a:fld>
            <a:endParaRPr lang="en-US"/>
          </a:p>
        </p:txBody>
      </p:sp>
    </p:spTree>
    <p:extLst>
      <p:ext uri="{BB962C8B-B14F-4D97-AF65-F5344CB8AC3E}">
        <p14:creationId xmlns:p14="http://schemas.microsoft.com/office/powerpoint/2010/main" val="40004825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Lastly, for additional information, please visit the links that were referenced throughout this presentation.</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We look forward to meeting you and assisting you in your journey in the Smeal College of Business.</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18</a:t>
            </a:fld>
            <a:endParaRPr lang="en-US"/>
          </a:p>
        </p:txBody>
      </p:sp>
    </p:spTree>
    <p:extLst>
      <p:ext uri="{BB962C8B-B14F-4D97-AF65-F5344CB8AC3E}">
        <p14:creationId xmlns:p14="http://schemas.microsoft.com/office/powerpoint/2010/main" val="11640832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To assist with the transition into your major, you may find this Smeal Exchange site to be very useful.</a:t>
            </a:r>
          </a:p>
          <a:p>
            <a:r>
              <a:rPr lang="en-US" sz="1200" kern="1200" dirty="0">
                <a:solidFill>
                  <a:schemeClr val="tx1"/>
                </a:solidFill>
                <a:effectLst/>
                <a:latin typeface="Arial" charset="0"/>
                <a:ea typeface="+mn-ea"/>
                <a:cs typeface="+mn-cs"/>
              </a:rPr>
              <a:t>This is where you can schedule an appointment with your assigned advisor, find information on things like scheduling minors, education abroad, internships and co-ops.</a:t>
            </a:r>
          </a:p>
          <a:p>
            <a:r>
              <a:rPr lang="en-US" sz="1200" kern="1200" dirty="0">
                <a:solidFill>
                  <a:schemeClr val="tx1"/>
                </a:solidFill>
                <a:effectLst/>
                <a:latin typeface="Arial" charset="0"/>
                <a:ea typeface="+mn-ea"/>
                <a:cs typeface="+mn-cs"/>
              </a:rPr>
              <a:t>We recommend that you bookmark this site: </a:t>
            </a:r>
            <a:r>
              <a:rPr lang="en-US" sz="1200" u="sng" kern="1200" dirty="0">
                <a:solidFill>
                  <a:schemeClr val="tx1"/>
                </a:solidFill>
                <a:effectLst/>
                <a:latin typeface="Arial" charset="0"/>
                <a:ea typeface="+mn-ea"/>
                <a:cs typeface="+mn-cs"/>
                <a:hlinkClick r:id="rId3"/>
              </a:rPr>
              <a:t>http://ugstudents.smeal.psu.edu</a:t>
            </a:r>
            <a:r>
              <a:rPr lang="en-US" sz="1200" kern="1200" dirty="0">
                <a:solidFill>
                  <a:schemeClr val="tx1"/>
                </a:solidFill>
                <a:effectLst/>
                <a:latin typeface="Arial" charset="0"/>
                <a:ea typeface="+mn-ea"/>
                <a:cs typeface="+mn-cs"/>
              </a:rPr>
              <a:t> </a:t>
            </a:r>
          </a:p>
          <a:p>
            <a:endParaRPr lang="en-US" dirty="0"/>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2</a:t>
            </a:fld>
            <a:endParaRPr lang="en-US"/>
          </a:p>
        </p:txBody>
      </p:sp>
    </p:spTree>
    <p:extLst>
      <p:ext uri="{BB962C8B-B14F-4D97-AF65-F5344CB8AC3E}">
        <p14:creationId xmlns:p14="http://schemas.microsoft.com/office/powerpoint/2010/main" val="32782080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At this time, I would like to review the accounting curriculum for students scheduling in the Fall 2024 semester.</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3</a:t>
            </a:fld>
            <a:endParaRPr lang="en-US"/>
          </a:p>
        </p:txBody>
      </p:sp>
    </p:spTree>
    <p:extLst>
      <p:ext uri="{BB962C8B-B14F-4D97-AF65-F5344CB8AC3E}">
        <p14:creationId xmlns:p14="http://schemas.microsoft.com/office/powerpoint/2010/main" val="34619909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To begin coursework in your major, you must schedule ACCTG 471, the first course in the accounting sequence.</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It is crucial to schedule ACCTG 471 in the Fall semester to maintain your progress in the major due to prerequisites.</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You should also schedule ACCTG 404.</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Students should also schedule BA 342 or BLAW 341 in order to meet degree requirements.</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4</a:t>
            </a:fld>
            <a:endParaRPr lang="en-US"/>
          </a:p>
        </p:txBody>
      </p:sp>
    </p:spTree>
    <p:extLst>
      <p:ext uri="{BB962C8B-B14F-4D97-AF65-F5344CB8AC3E}">
        <p14:creationId xmlns:p14="http://schemas.microsoft.com/office/powerpoint/2010/main" val="19358623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If all sections of the course that you need to take for your major are filled, you should use the </a:t>
            </a:r>
            <a:r>
              <a:rPr lang="en-US" sz="1200" kern="1200" dirty="0" err="1">
                <a:solidFill>
                  <a:schemeClr val="tx1"/>
                </a:solidFill>
                <a:effectLst/>
                <a:latin typeface="Arial" charset="0"/>
                <a:ea typeface="+mn-ea"/>
                <a:cs typeface="+mn-cs"/>
              </a:rPr>
              <a:t>LionPATH</a:t>
            </a:r>
            <a:r>
              <a:rPr lang="en-US" sz="1200" kern="1200" dirty="0">
                <a:solidFill>
                  <a:schemeClr val="tx1"/>
                </a:solidFill>
                <a:effectLst/>
                <a:latin typeface="Arial" charset="0"/>
                <a:ea typeface="+mn-ea"/>
                <a:cs typeface="+mn-cs"/>
              </a:rPr>
              <a:t> wait list system.</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Before using the system, this link will take you to some common Frequently Asked Questions and a wait list tutorial. </a:t>
            </a:r>
            <a:r>
              <a:rPr lang="en-US" sz="1200" u="sng" kern="1200" dirty="0">
                <a:solidFill>
                  <a:schemeClr val="tx1"/>
                </a:solidFill>
                <a:effectLst/>
                <a:latin typeface="Arial" charset="0"/>
                <a:ea typeface="+mn-ea"/>
                <a:cs typeface="+mn-cs"/>
                <a:hlinkClick r:id="rId3"/>
              </a:rPr>
              <a:t>https://advising.psu.edu/scheduling-course-full</a:t>
            </a:r>
            <a:endParaRPr lang="en-US" sz="1200" u="sng" kern="1200" dirty="0">
              <a:solidFill>
                <a:schemeClr val="tx1"/>
              </a:solidFill>
              <a:effectLst/>
              <a:latin typeface="Arial" charset="0"/>
              <a:ea typeface="+mn-ea"/>
              <a:cs typeface="+mn-cs"/>
            </a:endParaRP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Most importantly, you must check the box on </a:t>
            </a:r>
            <a:r>
              <a:rPr lang="en-US" sz="1200" kern="1200" dirty="0" err="1">
                <a:solidFill>
                  <a:schemeClr val="tx1"/>
                </a:solidFill>
                <a:effectLst/>
                <a:latin typeface="Arial" charset="0"/>
                <a:ea typeface="+mn-ea"/>
                <a:cs typeface="+mn-cs"/>
              </a:rPr>
              <a:t>LionPATH</a:t>
            </a:r>
            <a:r>
              <a:rPr lang="en-US" sz="1200" kern="1200" dirty="0">
                <a:solidFill>
                  <a:schemeClr val="tx1"/>
                </a:solidFill>
                <a:effectLst/>
                <a:latin typeface="Arial" charset="0"/>
                <a:ea typeface="+mn-ea"/>
                <a:cs typeface="+mn-cs"/>
              </a:rPr>
              <a:t> that will add you to the wait list.</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If it is a general education course, you should find a suitable alternative and then follow instructions on how to access the wait list in </a:t>
            </a:r>
            <a:r>
              <a:rPr lang="en-US" sz="1200" kern="1200" dirty="0" err="1">
                <a:solidFill>
                  <a:schemeClr val="tx1"/>
                </a:solidFill>
                <a:effectLst/>
                <a:latin typeface="Arial" charset="0"/>
                <a:ea typeface="+mn-ea"/>
                <a:cs typeface="+mn-cs"/>
              </a:rPr>
              <a:t>LionPATH</a:t>
            </a:r>
            <a:r>
              <a:rPr lang="en-US" sz="1200" kern="1200" dirty="0">
                <a:solidFill>
                  <a:schemeClr val="tx1"/>
                </a:solidFill>
                <a:effectLst/>
                <a:latin typeface="Arial" charset="0"/>
                <a:ea typeface="+mn-ea"/>
                <a:cs typeface="+mn-cs"/>
              </a:rPr>
              <a:t> for your first preference.</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You can adjust your schedule if or when a seat opens in your first choice.</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If you are accelerated in your curriculum, please consult with your academic advisor about what courses are appropriate.</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Additionally, if you have been accepted into this Smeal Masters in Accounting Program, you should consult with </a:t>
            </a:r>
            <a:r>
              <a:rPr lang="en-US" sz="1200" kern="1200" dirty="0" err="1">
                <a:solidFill>
                  <a:schemeClr val="tx1"/>
                </a:solidFill>
                <a:effectLst/>
                <a:latin typeface="Arial" charset="0"/>
                <a:ea typeface="+mn-ea"/>
                <a:cs typeface="+mn-cs"/>
              </a:rPr>
              <a:t>Schalyn</a:t>
            </a:r>
            <a:r>
              <a:rPr lang="en-US" sz="1200" kern="1200" dirty="0">
                <a:solidFill>
                  <a:schemeClr val="tx1"/>
                </a:solidFill>
                <a:effectLst/>
                <a:latin typeface="Arial" charset="0"/>
                <a:ea typeface="+mn-ea"/>
                <a:cs typeface="+mn-cs"/>
              </a:rPr>
              <a:t> Sohn, director of the MAC program, to ensure that you are scheduling the correct courses for your fall semester as there are additional accounting requirements.</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5</a:t>
            </a:fld>
            <a:endParaRPr lang="en-US"/>
          </a:p>
        </p:txBody>
      </p:sp>
    </p:spTree>
    <p:extLst>
      <p:ext uri="{BB962C8B-B14F-4D97-AF65-F5344CB8AC3E}">
        <p14:creationId xmlns:p14="http://schemas.microsoft.com/office/powerpoint/2010/main" val="24295617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You may also want to consider scheduling courses that fulfill the two-piece sequence requirement.</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A two-piece sequence provides you with the opportunity to take advanced level business courses outside of your major in order to broaden your educational knowledge base.</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Depending on your career goals, the Accounting Department recommends that you plan to take the Finance two-piece sequence.</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However, the choice is yours.</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6</a:t>
            </a:fld>
            <a:endParaRPr lang="en-US"/>
          </a:p>
        </p:txBody>
      </p:sp>
    </p:spTree>
    <p:extLst>
      <p:ext uri="{BB962C8B-B14F-4D97-AF65-F5344CB8AC3E}">
        <p14:creationId xmlns:p14="http://schemas.microsoft.com/office/powerpoint/2010/main" val="31776340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In lieu of a two-piece sequence, you may complete a Smeal approved minor.</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The Smeal College of Business offers four choices:</a:t>
            </a:r>
          </a:p>
          <a:p>
            <a:endParaRPr lang="en-US" sz="1200" kern="1200" dirty="0">
              <a:solidFill>
                <a:schemeClr val="tx1"/>
              </a:solidFill>
              <a:effectLst/>
              <a:latin typeface="Arial" charset="0"/>
              <a:ea typeface="+mn-ea"/>
              <a:cs typeface="+mn-cs"/>
            </a:endParaRPr>
          </a:p>
          <a:p>
            <a:pPr marL="228600" lvl="0" indent="-228600">
              <a:buFont typeface="+mj-lt"/>
              <a:buAutoNum type="arabicPeriod"/>
            </a:pPr>
            <a:r>
              <a:rPr lang="en-US" sz="1200" kern="1200" dirty="0">
                <a:solidFill>
                  <a:schemeClr val="tx1"/>
                </a:solidFill>
                <a:effectLst/>
                <a:latin typeface="Arial" charset="0"/>
                <a:ea typeface="+mn-ea"/>
                <a:cs typeface="+mn-cs"/>
              </a:rPr>
              <a:t>Information Systems Management (ISM)</a:t>
            </a:r>
          </a:p>
          <a:p>
            <a:pPr marL="228600" lvl="0" indent="-228600">
              <a:buFont typeface="+mj-lt"/>
              <a:buAutoNum type="arabicPeriod"/>
            </a:pPr>
            <a:r>
              <a:rPr lang="en-US" sz="1200" kern="1200" dirty="0">
                <a:solidFill>
                  <a:schemeClr val="tx1"/>
                </a:solidFill>
                <a:effectLst/>
                <a:latin typeface="Arial" charset="0"/>
                <a:ea typeface="+mn-ea"/>
                <a:cs typeface="+mn-cs"/>
              </a:rPr>
              <a:t>International Business (IB)</a:t>
            </a:r>
          </a:p>
          <a:p>
            <a:pPr marL="228600" lvl="0" indent="-228600">
              <a:buFont typeface="+mj-lt"/>
              <a:buAutoNum type="arabicPeriod"/>
            </a:pPr>
            <a:r>
              <a:rPr lang="en-US" sz="1200" kern="1200" dirty="0">
                <a:solidFill>
                  <a:schemeClr val="tx1"/>
                </a:solidFill>
                <a:effectLst/>
                <a:latin typeface="Arial" charset="0"/>
                <a:ea typeface="+mn-ea"/>
                <a:cs typeface="+mn-cs"/>
              </a:rPr>
              <a:t>Supply Chain and Information systems and Technology (SCIST), and </a:t>
            </a:r>
          </a:p>
          <a:p>
            <a:pPr marL="228600" lvl="0" indent="-228600">
              <a:buFont typeface="+mj-lt"/>
              <a:buAutoNum type="arabicPeriod"/>
            </a:pPr>
            <a:r>
              <a:rPr lang="en-US" sz="1200" kern="1200" dirty="0">
                <a:solidFill>
                  <a:schemeClr val="tx1"/>
                </a:solidFill>
                <a:effectLst/>
                <a:latin typeface="Arial" charset="0"/>
                <a:ea typeface="+mn-ea"/>
                <a:cs typeface="+mn-cs"/>
              </a:rPr>
              <a:t>The Legal Environment of Business (LEBUS)</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As an example, if you are planning on completing the International Business minor, you may want to consider taking IB 303 in the fall semester.</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Please see the degree requirements for approved minors and consult with your advisor, if you have any questions.</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7</a:t>
            </a:fld>
            <a:endParaRPr lang="en-US"/>
          </a:p>
        </p:txBody>
      </p:sp>
    </p:spTree>
    <p:extLst>
      <p:ext uri="{BB962C8B-B14F-4D97-AF65-F5344CB8AC3E}">
        <p14:creationId xmlns:p14="http://schemas.microsoft.com/office/powerpoint/2010/main" val="15755296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Please note that pursuant to AACSB accreditation standards, the Smeal College requires that all Upper Division courses within the department sponsoring the major be completed in residence at University Park under the instruction of Smeal College faculty.</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For example, students in the Accounting Major must complete in residence with Smeal College faculty all 300 level and above Accounting courses.</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Petitions for hardship exceptions from this policy may be made to the Smeal College of Business Associate Dean for Undergraduate Education.</a:t>
            </a:r>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8</a:t>
            </a:fld>
            <a:endParaRPr lang="en-US"/>
          </a:p>
        </p:txBody>
      </p:sp>
    </p:spTree>
    <p:extLst>
      <p:ext uri="{BB962C8B-B14F-4D97-AF65-F5344CB8AC3E}">
        <p14:creationId xmlns:p14="http://schemas.microsoft.com/office/powerpoint/2010/main" val="33935381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To complete your schedule, please review your degree audit for any incomplete general education requirements, including GN Natural Sciences, GA Art, GH Humanities, GS Social and Behavioral Sciences, and GHW Health and Wellness.</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If you are planning on studying abroad, we recommend that you complete your natural science courses first, and then speak with your academic advisor about how you may fulfill some of your general education requirements while you are studying abroad.</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Penn State requires students to take three credits at a United States culture, also known as US culture, and three credits of an international culture, also known as IL Culture.</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Often you may fulfill a US or IL cultures requirement, while also fulfilling a general education requirement in the Arts, Humanities or the Social and Behavioral Sciences.</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These courses are identified on the schedule of courses by AUS or IL after the course description.</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Penn State also requires 2 inter-domain or integrative studies courses, to be taken while fulfilling the general education requirements.</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Be sure that you have scheduled a total of six credits in inter-domain coursework.</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You may also schedule courses such as World Language if you have not yet reached the third level, CAS 100 Public Speaking, or English 202D Business Writing, in order to complete your Smeal General Education requirement.</a:t>
            </a:r>
            <a:endParaRPr lang="en-US" dirty="0"/>
          </a:p>
        </p:txBody>
      </p:sp>
      <p:sp>
        <p:nvSpPr>
          <p:cNvPr id="4" name="Slide Number Placeholder 3"/>
          <p:cNvSpPr>
            <a:spLocks noGrp="1"/>
          </p:cNvSpPr>
          <p:nvPr>
            <p:ph type="sldNum" sz="quarter" idx="5"/>
          </p:nvPr>
        </p:nvSpPr>
        <p:spPr/>
        <p:txBody>
          <a:bodyPr/>
          <a:lstStyle/>
          <a:p>
            <a:pPr>
              <a:defRPr/>
            </a:pPr>
            <a:fld id="{AF1907B5-7FCD-4C36-922F-2DE3F784366E}" type="slidenum">
              <a:rPr lang="en-US" smtClean="0"/>
              <a:pPr>
                <a:defRPr/>
              </a:pPr>
              <a:t>9</a:t>
            </a:fld>
            <a:endParaRPr lang="en-US"/>
          </a:p>
        </p:txBody>
      </p:sp>
    </p:spTree>
    <p:extLst>
      <p:ext uri="{BB962C8B-B14F-4D97-AF65-F5344CB8AC3E}">
        <p14:creationId xmlns:p14="http://schemas.microsoft.com/office/powerpoint/2010/main" val="35647082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8" name="PSU Logo">
            <a:extLst>
              <a:ext uri="{FF2B5EF4-FFF2-40B4-BE49-F238E27FC236}">
                <a16:creationId xmlns:a16="http://schemas.microsoft.com/office/drawing/2014/main" id="{1DD91A2A-99C3-584C-B2F3-2E7EBE95B6D1}"/>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5439308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SU Logo">
            <a:extLst>
              <a:ext uri="{FF2B5EF4-FFF2-40B4-BE49-F238E27FC236}">
                <a16:creationId xmlns:a16="http://schemas.microsoft.com/office/drawing/2014/main" id="{F7B24E4D-37DC-C945-B93C-7B00BC33458B}"/>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3830470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SU Logo">
            <a:extLst>
              <a:ext uri="{FF2B5EF4-FFF2-40B4-BE49-F238E27FC236}">
                <a16:creationId xmlns:a16="http://schemas.microsoft.com/office/drawing/2014/main" id="{C88659A9-FDA2-D54F-B743-FCC5F046F7D3}"/>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9931443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8449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8449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SU Logo">
            <a:extLst>
              <a:ext uri="{FF2B5EF4-FFF2-40B4-BE49-F238E27FC236}">
                <a16:creationId xmlns:a16="http://schemas.microsoft.com/office/drawing/2014/main" id="{030C072D-85D5-684D-86B5-10515C63F02B}"/>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34378274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6" name="PSU Logo">
            <a:extLst>
              <a:ext uri="{FF2B5EF4-FFF2-40B4-BE49-F238E27FC236}">
                <a16:creationId xmlns:a16="http://schemas.microsoft.com/office/drawing/2014/main" id="{536D52B4-16BF-C546-B160-C90CA6590BF0}"/>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7870618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5" name="PSU Logo">
            <a:extLst>
              <a:ext uri="{FF2B5EF4-FFF2-40B4-BE49-F238E27FC236}">
                <a16:creationId xmlns:a16="http://schemas.microsoft.com/office/drawing/2014/main" id="{A8F0E8D8-4770-0D49-A3DD-CB7937B55EDA}"/>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41627232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SU Logo">
            <a:extLst>
              <a:ext uri="{FF2B5EF4-FFF2-40B4-BE49-F238E27FC236}">
                <a16:creationId xmlns:a16="http://schemas.microsoft.com/office/drawing/2014/main" id="{90848756-EC9E-A642-9DF1-45F66D96A968}"/>
              </a:ext>
              <a:ext uri="{C183D7F6-B498-43B3-948B-1728B52AA6E4}">
                <adec:decorative xmlns:adec="http://schemas.microsoft.com/office/drawing/2017/decorative" val="1"/>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l="5405" t="15651" r="5405" b="14730"/>
          <a:stretch/>
        </p:blipFill>
        <p:spPr>
          <a:xfrm>
            <a:off x="6477000" y="6126163"/>
            <a:ext cx="2514600" cy="655638"/>
          </a:xfrm>
          <a:prstGeom prst="rect">
            <a:avLst/>
          </a:prstGeom>
        </p:spPr>
      </p:pic>
    </p:spTree>
    <p:extLst>
      <p:ext uri="{BB962C8B-B14F-4D97-AF65-F5344CB8AC3E}">
        <p14:creationId xmlns:p14="http://schemas.microsoft.com/office/powerpoint/2010/main" val="1775943422"/>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3" r:id="rId3"/>
    <p:sldLayoutId id="2147483714" r:id="rId4"/>
    <p:sldLayoutId id="2147483715" r:id="rId5"/>
    <p:sldLayoutId id="2147483716" r:id="rId6"/>
  </p:sldLayoutIdLst>
  <p:txStyles>
    <p:titleStyle>
      <a:lvl1pPr algn="ctr" defTabSz="457200" rtl="0" eaLnBrk="1" latinLnBrk="0" hangingPunct="1">
        <a:spcBef>
          <a:spcPct val="0"/>
        </a:spcBef>
        <a:buNone/>
        <a:defRPr sz="4400" kern="1200">
          <a:solidFill>
            <a:schemeClr val="tx1"/>
          </a:solidFill>
          <a:latin typeface="Myriad Pro"/>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yriad Pro"/>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yriad Pro"/>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yriad Pro"/>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yriad Pro"/>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yriad Pro"/>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hyperlink" Target="https://ugstudents.smeal.psu.edu/student-organizations" TargetMode="External"/><Relationship Id="rId5" Type="http://schemas.openxmlformats.org/officeDocument/2006/relationships/image" Target="../media/image9.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hyperlink" Target="http://ugstudents.smeal.psu.edu/careers" TargetMode="Externa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hyperlink" Target="http://studentaffairs.psu.edu/career/" TargetMode="External"/><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hyperlink" Target="http://ugstudents.smeal.psu.edu/study-abroad" TargetMode="Externa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hyperlink" Target="https://global.psu.edu/" TargetMode="External"/><Relationship Id="rId5" Type="http://schemas.openxmlformats.org/officeDocument/2006/relationships/image" Target="../media/image10.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hyperlink" Target="http://ugstudents.smeal.psu.edu/academics-advising/degree-requirements/foreign-language-policy" TargetMode="External"/><Relationship Id="rId13" Type="http://schemas.openxmlformats.org/officeDocument/2006/relationships/hyperlink" Target="https://ugstudents.smeal.psu.edu/student-organizations" TargetMode="External"/><Relationship Id="rId3" Type="http://schemas.openxmlformats.org/officeDocument/2006/relationships/slideLayout" Target="../slideLayouts/slideLayout2.xml"/><Relationship Id="rId7" Type="http://schemas.openxmlformats.org/officeDocument/2006/relationships/hyperlink" Target="https://bulletins.psu.edu/undergraduate/general-education/" TargetMode="External"/><Relationship Id="rId12" Type="http://schemas.openxmlformats.org/officeDocument/2006/relationships/hyperlink" Target="http://ugstudents.smeal.psu.edu/careers" TargetMode="Externa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hyperlink" Target="http://ugstudents.smeal.psu.edu/academics-advising/degree-requirements/minors" TargetMode="External"/><Relationship Id="rId11" Type="http://schemas.openxmlformats.org/officeDocument/2006/relationships/hyperlink" Target="https://studentaffairs.psu.edu/career" TargetMode="External"/><Relationship Id="rId5" Type="http://schemas.openxmlformats.org/officeDocument/2006/relationships/hyperlink" Target="https://bulletins.psu.edu/undergraduate/colleges/smeal-business/accounting-bs/#suggestedacademicplancopytext" TargetMode="External"/><Relationship Id="rId15" Type="http://schemas.openxmlformats.org/officeDocument/2006/relationships/image" Target="../media/image3.png"/><Relationship Id="rId10" Type="http://schemas.openxmlformats.org/officeDocument/2006/relationships/hyperlink" Target="http://ugstudents.smeal.psu.edu/study-abroad" TargetMode="External"/><Relationship Id="rId4" Type="http://schemas.openxmlformats.org/officeDocument/2006/relationships/notesSlide" Target="../notesSlides/notesSlide18.xml"/><Relationship Id="rId9" Type="http://schemas.openxmlformats.org/officeDocument/2006/relationships/hyperlink" Target="https://global.psu.edu/" TargetMode="External"/><Relationship Id="rId14" Type="http://schemas.openxmlformats.org/officeDocument/2006/relationships/hyperlink" Target="https://advising.psu.edu/scheduling-course-full"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jpeg"/><Relationship Id="rId5" Type="http://schemas.openxmlformats.org/officeDocument/2006/relationships/hyperlink" Target="http://www.ugstudents.smeal.psu.edu/" TargetMode="External"/><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hyperlink" Target="https://bulletins.psu.edu/undergraduate/colleges/smeal-business/accounting-bs/#suggestedacademicplancopytext" TargetMode="Externa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5" Type="http://schemas.openxmlformats.org/officeDocument/2006/relationships/hyperlink" Target="https://advising.psu.edu/scheduling-course-full" TargetMode="External"/><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hyperlink" Target="https://bulletins.psu.edu/undergraduate/colleges/smeal-business/accounting-bs/#suggestedacademicplancopytext" TargetMode="External"/><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hyperlink" Target="https://ugstudents.smeal.psu.edu/academics-advising/degree-requirements/minors" TargetMode="External"/><Relationship Id="rId5" Type="http://schemas.openxmlformats.org/officeDocument/2006/relationships/image" Target="../media/image6.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hyperlink" Target="https://ugstudents.smeal.psu.edu/academics-advising/degree-requirements/foreign-language-policy" TargetMode="External"/><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24F15-BBD3-284D-A3ED-C688C051EBB9}"/>
              </a:ext>
            </a:extLst>
          </p:cNvPr>
          <p:cNvSpPr>
            <a:spLocks noGrp="1"/>
          </p:cNvSpPr>
          <p:nvPr>
            <p:ph type="title"/>
          </p:nvPr>
        </p:nvSpPr>
        <p:spPr>
          <a:xfrm>
            <a:off x="457200" y="2743200"/>
            <a:ext cx="8229600" cy="1143000"/>
          </a:xfrm>
        </p:spPr>
        <p:txBody>
          <a:bodyPr/>
          <a:lstStyle/>
          <a:p>
            <a:r>
              <a:rPr lang="en-US" b="1" dirty="0">
                <a:solidFill>
                  <a:schemeClr val="bg1"/>
                </a:solidFill>
              </a:rPr>
              <a:t>The Smeal College of Business</a:t>
            </a:r>
            <a:endParaRPr lang="en-US" dirty="0"/>
          </a:p>
        </p:txBody>
      </p:sp>
      <p:pic>
        <p:nvPicPr>
          <p:cNvPr id="4" name="Recorded Sound 2">
            <a:hlinkClick r:id="" action="ppaction://media"/>
            <a:extLst>
              <a:ext uri="{FF2B5EF4-FFF2-40B4-BE49-F238E27FC236}">
                <a16:creationId xmlns:a16="http://schemas.microsoft.com/office/drawing/2014/main" id="{5DE3BA83-2B97-7544-BF0A-0ED587A5911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55600" y="6121400"/>
            <a:ext cx="406400" cy="406400"/>
          </a:xfrm>
          <a:prstGeom prst="rect">
            <a:avLst/>
          </a:prstGeom>
        </p:spPr>
      </p:pic>
      <p:pic>
        <p:nvPicPr>
          <p:cNvPr id="5" name="media1">
            <a:hlinkClick r:id="" action="ppaction://media"/>
            <a:extLst>
              <a:ext uri="{FF2B5EF4-FFF2-40B4-BE49-F238E27FC236}">
                <a16:creationId xmlns:a16="http://schemas.microsoft.com/office/drawing/2014/main" id="{3AE30D45-071B-426A-3F67-79AA3C510C6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19600" y="3276600"/>
            <a:ext cx="304800" cy="304800"/>
          </a:xfrm>
          <a:prstGeom prst="rect">
            <a:avLst/>
          </a:prstGeom>
        </p:spPr>
      </p:pic>
    </p:spTree>
    <p:extLst>
      <p:ext uri="{BB962C8B-B14F-4D97-AF65-F5344CB8AC3E}">
        <p14:creationId xmlns:p14="http://schemas.microsoft.com/office/powerpoint/2010/main" val="1738111309"/>
      </p:ext>
    </p:extLst>
  </p:cSld>
  <p:clrMapOvr>
    <a:masterClrMapping/>
  </p:clrMapOvr>
  <mc:AlternateContent xmlns:mc="http://schemas.openxmlformats.org/markup-compatibility/2006" xmlns:p14="http://schemas.microsoft.com/office/powerpoint/2010/main">
    <mc:Choice Requires="p14">
      <p:transition spd="slow" p14:dur="2000" advTm="8567"/>
    </mc:Choice>
    <mc:Fallback xmlns="">
      <p:transition spd="slow" advTm="85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2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803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4"/>
                </p:tgtEl>
              </p:cMediaNode>
            </p:audio>
            <p:audio>
              <p:cMediaNode vol="80000">
                <p:cTn id="12"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21" objId="4"/>
        <p14:stopEvt time="8500" objId="4"/>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A53AA-2869-C642-9D60-9F65E5D2871A}"/>
              </a:ext>
            </a:extLst>
          </p:cNvPr>
          <p:cNvSpPr>
            <a:spLocks noGrp="1"/>
          </p:cNvSpPr>
          <p:nvPr>
            <p:ph type="title"/>
          </p:nvPr>
        </p:nvSpPr>
        <p:spPr/>
        <p:txBody>
          <a:bodyPr>
            <a:normAutofit fontScale="90000"/>
          </a:bodyPr>
          <a:lstStyle/>
          <a:p>
            <a:r>
              <a:rPr lang="en-US" b="1" dirty="0"/>
              <a:t>New Academic Report on </a:t>
            </a:r>
            <a:r>
              <a:rPr lang="en-US" b="1" dirty="0" err="1"/>
              <a:t>LionPath</a:t>
            </a:r>
            <a:endParaRPr lang="en-US" dirty="0"/>
          </a:p>
        </p:txBody>
      </p:sp>
      <p:sp>
        <p:nvSpPr>
          <p:cNvPr id="3" name="Content Placeholder 2">
            <a:extLst>
              <a:ext uri="{FF2B5EF4-FFF2-40B4-BE49-F238E27FC236}">
                <a16:creationId xmlns:a16="http://schemas.microsoft.com/office/drawing/2014/main" id="{E524B3EF-88EF-C348-A57F-8270914A35D1}"/>
              </a:ext>
            </a:extLst>
          </p:cNvPr>
          <p:cNvSpPr>
            <a:spLocks noGrp="1"/>
          </p:cNvSpPr>
          <p:nvPr>
            <p:ph idx="1"/>
          </p:nvPr>
        </p:nvSpPr>
        <p:spPr>
          <a:xfrm>
            <a:off x="457200" y="1600201"/>
            <a:ext cx="8229600" cy="3352800"/>
          </a:xfrm>
        </p:spPr>
        <p:txBody>
          <a:bodyPr>
            <a:normAutofit/>
          </a:bodyPr>
          <a:lstStyle/>
          <a:p>
            <a:r>
              <a:rPr lang="en-US" sz="2000" dirty="0"/>
              <a:t>Now that you have declared your major it is important that you look at the correct report.</a:t>
            </a:r>
          </a:p>
          <a:p>
            <a:r>
              <a:rPr lang="en-US" sz="2000" dirty="0"/>
              <a:t>The “What If” report is no longer relevant.</a:t>
            </a:r>
          </a:p>
          <a:p>
            <a:r>
              <a:rPr lang="en-US" sz="2000" dirty="0"/>
              <a:t>The </a:t>
            </a:r>
            <a:r>
              <a:rPr lang="en-US" sz="2000" dirty="0">
                <a:solidFill>
                  <a:schemeClr val="bg2">
                    <a:lumMod val="75000"/>
                  </a:schemeClr>
                </a:solidFill>
              </a:rPr>
              <a:t>“Academic Requirements” </a:t>
            </a:r>
            <a:r>
              <a:rPr lang="en-US" sz="2000" dirty="0"/>
              <a:t>report is what you will view to get an accurate picture of your requirements. There are two versions of the report. If you choose the </a:t>
            </a:r>
            <a:r>
              <a:rPr lang="en-US" sz="2000" dirty="0">
                <a:solidFill>
                  <a:schemeClr val="tx2">
                    <a:lumMod val="60000"/>
                    <a:lumOff val="40000"/>
                  </a:schemeClr>
                </a:solidFill>
              </a:rPr>
              <a:t>PDF</a:t>
            </a:r>
            <a:r>
              <a:rPr lang="en-US" sz="2000" dirty="0"/>
              <a:t> version, be sure to look for all courses that are </a:t>
            </a:r>
            <a:r>
              <a:rPr lang="en-US" sz="2000" dirty="0">
                <a:solidFill>
                  <a:srgbClr val="FF0000"/>
                </a:solidFill>
              </a:rPr>
              <a:t>Not Satisfied </a:t>
            </a:r>
            <a:r>
              <a:rPr lang="en-US" sz="2000" dirty="0">
                <a:solidFill>
                  <a:schemeClr val="bg1"/>
                </a:solidFill>
              </a:rPr>
              <a:t>(see example below) </a:t>
            </a:r>
            <a:r>
              <a:rPr lang="en-US" sz="2000" dirty="0"/>
              <a:t>on your report and plan to discuss courses that you need with your academic adviser. Below you will see that your major and any minor that you have declared will display.</a:t>
            </a:r>
          </a:p>
        </p:txBody>
      </p:sp>
      <p:pic>
        <p:nvPicPr>
          <p:cNvPr id="4" name="Picture 3" descr="Academic Requirements sceen.">
            <a:extLst>
              <a:ext uri="{FF2B5EF4-FFF2-40B4-BE49-F238E27FC236}">
                <a16:creationId xmlns:a16="http://schemas.microsoft.com/office/drawing/2014/main" id="{34C31371-8795-4A40-BD0A-53D17D1F0752}"/>
              </a:ext>
            </a:extLst>
          </p:cNvPr>
          <p:cNvPicPr>
            <a:picLocks noChangeAspect="1"/>
          </p:cNvPicPr>
          <p:nvPr/>
        </p:nvPicPr>
        <p:blipFill>
          <a:blip r:embed="rId5"/>
          <a:stretch>
            <a:fillRect/>
          </a:stretch>
        </p:blipFill>
        <p:spPr>
          <a:xfrm>
            <a:off x="1219200" y="5057753"/>
            <a:ext cx="3149762" cy="857294"/>
          </a:xfrm>
          <a:prstGeom prst="rect">
            <a:avLst/>
          </a:prstGeom>
        </p:spPr>
      </p:pic>
      <p:pic>
        <p:nvPicPr>
          <p:cNvPr id="5" name="Picture 4" descr="FIN BS-College Requirements screen.">
            <a:extLst>
              <a:ext uri="{FF2B5EF4-FFF2-40B4-BE49-F238E27FC236}">
                <a16:creationId xmlns:a16="http://schemas.microsoft.com/office/drawing/2014/main" id="{22E92C68-ED2A-7A4F-ACFA-90DFCB402DDE}"/>
              </a:ext>
            </a:extLst>
          </p:cNvPr>
          <p:cNvPicPr>
            <a:picLocks noChangeAspect="1"/>
          </p:cNvPicPr>
          <p:nvPr/>
        </p:nvPicPr>
        <p:blipFill>
          <a:blip r:embed="rId6"/>
          <a:stretch>
            <a:fillRect/>
          </a:stretch>
        </p:blipFill>
        <p:spPr>
          <a:xfrm>
            <a:off x="5172492" y="5057753"/>
            <a:ext cx="2889398" cy="857294"/>
          </a:xfrm>
          <a:prstGeom prst="rect">
            <a:avLst/>
          </a:prstGeom>
        </p:spPr>
      </p:pic>
      <p:pic>
        <p:nvPicPr>
          <p:cNvPr id="6" name="Recorded Sound 5">
            <a:hlinkClick r:id="" action="ppaction://media"/>
            <a:extLst>
              <a:ext uri="{FF2B5EF4-FFF2-40B4-BE49-F238E27FC236}">
                <a16:creationId xmlns:a16="http://schemas.microsoft.com/office/drawing/2014/main" id="{C294E7C5-DB54-6249-A4BA-295EE4B86A3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81000" y="6070600"/>
            <a:ext cx="406400" cy="406400"/>
          </a:xfrm>
          <a:prstGeom prst="rect">
            <a:avLst/>
          </a:prstGeom>
        </p:spPr>
      </p:pic>
    </p:spTree>
    <p:extLst>
      <p:ext uri="{BB962C8B-B14F-4D97-AF65-F5344CB8AC3E}">
        <p14:creationId xmlns:p14="http://schemas.microsoft.com/office/powerpoint/2010/main" val="3162339512"/>
      </p:ext>
    </p:extLst>
  </p:cSld>
  <p:clrMapOvr>
    <a:masterClrMapping/>
  </p:clrMapOvr>
  <mc:AlternateContent xmlns:mc="http://schemas.openxmlformats.org/markup-compatibility/2006" xmlns:p14="http://schemas.microsoft.com/office/powerpoint/2010/main">
    <mc:Choice Requires="p14">
      <p:transition spd="slow" p14:dur="2000" advTm="23001"/>
    </mc:Choice>
    <mc:Fallback xmlns="">
      <p:transition spd="slow" advTm="230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65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11" objId="6"/>
        <p14:stopEvt time="21814" objId="6"/>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E7A11-913C-4FAA-A4D4-927C23A2FC8E}"/>
              </a:ext>
            </a:extLst>
          </p:cNvPr>
          <p:cNvSpPr>
            <a:spLocks noGrp="1"/>
          </p:cNvSpPr>
          <p:nvPr>
            <p:ph type="title"/>
          </p:nvPr>
        </p:nvSpPr>
        <p:spPr>
          <a:xfrm>
            <a:off x="457200" y="274638"/>
            <a:ext cx="8229600" cy="1020762"/>
          </a:xfrm>
        </p:spPr>
        <p:txBody>
          <a:bodyPr>
            <a:normAutofit fontScale="90000"/>
          </a:bodyPr>
          <a:lstStyle/>
          <a:p>
            <a:r>
              <a:rPr lang="en-US" b="1" dirty="0"/>
              <a:t>AT UP is here to help YOU!</a:t>
            </a:r>
            <a:br>
              <a:rPr lang="en-US" b="1" dirty="0"/>
            </a:br>
            <a:r>
              <a:rPr lang="en-US" sz="3100" b="1" dirty="0"/>
              <a:t>(Assistance in Transition to University Park)</a:t>
            </a:r>
          </a:p>
        </p:txBody>
      </p:sp>
      <p:sp>
        <p:nvSpPr>
          <p:cNvPr id="3" name="Content Placeholder 2">
            <a:extLst>
              <a:ext uri="{FF2B5EF4-FFF2-40B4-BE49-F238E27FC236}">
                <a16:creationId xmlns:a16="http://schemas.microsoft.com/office/drawing/2014/main" id="{C51472ED-8A51-4332-A925-FA26D03DCE6D}"/>
              </a:ext>
            </a:extLst>
          </p:cNvPr>
          <p:cNvSpPr>
            <a:spLocks noGrp="1"/>
          </p:cNvSpPr>
          <p:nvPr>
            <p:ph idx="1"/>
          </p:nvPr>
        </p:nvSpPr>
        <p:spPr>
          <a:xfrm>
            <a:off x="457200" y="1752601"/>
            <a:ext cx="8229600" cy="3962400"/>
          </a:xfrm>
        </p:spPr>
        <p:txBody>
          <a:bodyPr>
            <a:normAutofit/>
          </a:bodyPr>
          <a:lstStyle/>
          <a:p>
            <a:pPr marL="0" indent="0" algn="ctr">
              <a:buNone/>
            </a:pPr>
            <a:r>
              <a:rPr lang="en-US" sz="2800" b="1" dirty="0"/>
              <a:t>COBALT Leadership Program</a:t>
            </a:r>
          </a:p>
          <a:p>
            <a:pPr marL="0" indent="0" algn="ctr">
              <a:buNone/>
            </a:pPr>
            <a:r>
              <a:rPr lang="en-US" sz="2800" b="1" dirty="0"/>
              <a:t>Change of Campus Student Mentor Program</a:t>
            </a:r>
          </a:p>
          <a:p>
            <a:pPr marL="0" indent="0" algn="ctr">
              <a:buNone/>
            </a:pPr>
            <a:r>
              <a:rPr lang="en-US" sz="2800" b="1" dirty="0"/>
              <a:t>Social and Professional Development</a:t>
            </a:r>
          </a:p>
          <a:p>
            <a:pPr marL="0" indent="0" algn="ctr">
              <a:buNone/>
            </a:pPr>
            <a:endParaRPr lang="en-US" dirty="0"/>
          </a:p>
          <a:p>
            <a:pPr marL="0" indent="0" algn="ctr">
              <a:buNone/>
            </a:pPr>
            <a:r>
              <a:rPr lang="en-US" b="1" dirty="0"/>
              <a:t>Join Us:</a:t>
            </a:r>
          </a:p>
          <a:p>
            <a:pPr marL="0" indent="0" algn="ctr">
              <a:buNone/>
            </a:pPr>
            <a:r>
              <a:rPr lang="en-US" sz="2600" b="1" i="1" dirty="0">
                <a:solidFill>
                  <a:schemeClr val="tx1">
                    <a:lumMod val="75000"/>
                  </a:schemeClr>
                </a:solidFill>
              </a:rPr>
              <a:t>Dawn Maguire, AT UP Adviser</a:t>
            </a:r>
          </a:p>
          <a:p>
            <a:pPr marL="0" indent="0" algn="ctr">
              <a:buNone/>
            </a:pPr>
            <a:r>
              <a:rPr lang="en-US" sz="2600" b="1" i="1" dirty="0">
                <a:solidFill>
                  <a:schemeClr val="tx1">
                    <a:lumMod val="75000"/>
                  </a:schemeClr>
                </a:solidFill>
              </a:rPr>
              <a:t>dxv110@psu.edu</a:t>
            </a:r>
          </a:p>
        </p:txBody>
      </p:sp>
      <p:pic>
        <p:nvPicPr>
          <p:cNvPr id="4" name="Recorded Sound 3">
            <a:hlinkClick r:id="" action="ppaction://media"/>
            <a:extLst>
              <a:ext uri="{FF2B5EF4-FFF2-40B4-BE49-F238E27FC236}">
                <a16:creationId xmlns:a16="http://schemas.microsoft.com/office/drawing/2014/main" id="{27E77832-432B-4959-B9A1-9598C02CBFC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7200" y="6126163"/>
            <a:ext cx="406400" cy="406400"/>
          </a:xfrm>
          <a:prstGeom prst="rect">
            <a:avLst/>
          </a:prstGeom>
        </p:spPr>
      </p:pic>
    </p:spTree>
    <p:extLst>
      <p:ext uri="{BB962C8B-B14F-4D97-AF65-F5344CB8AC3E}">
        <p14:creationId xmlns:p14="http://schemas.microsoft.com/office/powerpoint/2010/main" val="3946448980"/>
      </p:ext>
    </p:extLst>
  </p:cSld>
  <p:clrMapOvr>
    <a:masterClrMapping/>
  </p:clrMapOvr>
  <mc:AlternateContent xmlns:mc="http://schemas.openxmlformats.org/markup-compatibility/2006" xmlns:p14="http://schemas.microsoft.com/office/powerpoint/2010/main">
    <mc:Choice Requires="p14">
      <p:transition spd="slow" p14:dur="2000" advTm="27877"/>
    </mc:Choice>
    <mc:Fallback xmlns="">
      <p:transition spd="slow" advTm="278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8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11" objId="4"/>
        <p14:stopEvt time="27113" objId="4"/>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B57A8-0AC8-9F44-A661-7EEA113A6077}"/>
              </a:ext>
            </a:extLst>
          </p:cNvPr>
          <p:cNvSpPr>
            <a:spLocks noGrp="1"/>
          </p:cNvSpPr>
          <p:nvPr>
            <p:ph type="title"/>
          </p:nvPr>
        </p:nvSpPr>
        <p:spPr/>
        <p:txBody>
          <a:bodyPr>
            <a:noAutofit/>
          </a:bodyPr>
          <a:lstStyle/>
          <a:p>
            <a:r>
              <a:rPr lang="en-US" sz="3200" b="1" dirty="0">
                <a:solidFill>
                  <a:schemeClr val="bg1"/>
                </a:solidFill>
              </a:rPr>
              <a:t>Things to do now that you are in Smeal (new to UP campus or from DUS)</a:t>
            </a:r>
            <a:endParaRPr lang="en-US" sz="3200" dirty="0"/>
          </a:p>
        </p:txBody>
      </p:sp>
      <p:sp>
        <p:nvSpPr>
          <p:cNvPr id="3" name="Content Placeholder 2">
            <a:extLst>
              <a:ext uri="{FF2B5EF4-FFF2-40B4-BE49-F238E27FC236}">
                <a16:creationId xmlns:a16="http://schemas.microsoft.com/office/drawing/2014/main" id="{F690C7E1-FBDF-5148-A26F-CD9E1EE27F5D}"/>
              </a:ext>
            </a:extLst>
          </p:cNvPr>
          <p:cNvSpPr>
            <a:spLocks noGrp="1"/>
          </p:cNvSpPr>
          <p:nvPr>
            <p:ph idx="1"/>
          </p:nvPr>
        </p:nvSpPr>
        <p:spPr>
          <a:xfrm>
            <a:off x="457200" y="1600201"/>
            <a:ext cx="8229600" cy="4343400"/>
          </a:xfrm>
        </p:spPr>
        <p:txBody>
          <a:bodyPr>
            <a:normAutofit fontScale="77500" lnSpcReduction="20000"/>
          </a:bodyPr>
          <a:lstStyle/>
          <a:p>
            <a:pPr>
              <a:defRPr/>
            </a:pPr>
            <a:r>
              <a:rPr lang="en-US" dirty="0"/>
              <a:t>Join or Update with Nittany Lion Careers</a:t>
            </a:r>
          </a:p>
          <a:p>
            <a:pPr>
              <a:defRPr/>
            </a:pPr>
            <a:r>
              <a:rPr lang="en-US" dirty="0"/>
              <a:t>Attend the Change of Campus College Meeting</a:t>
            </a:r>
          </a:p>
          <a:p>
            <a:pPr>
              <a:defRPr/>
            </a:pPr>
            <a:r>
              <a:rPr lang="en-US" dirty="0"/>
              <a:t>Attend the Department meeting for your Major</a:t>
            </a:r>
          </a:p>
          <a:p>
            <a:pPr>
              <a:defRPr/>
            </a:pPr>
            <a:r>
              <a:rPr lang="en-US" dirty="0"/>
              <a:t>Meet with your assigned Smeal Academic Adviser</a:t>
            </a:r>
          </a:p>
          <a:p>
            <a:pPr>
              <a:defRPr/>
            </a:pPr>
            <a:r>
              <a:rPr lang="en-US" dirty="0"/>
              <a:t>Prepare for the Fall Career Fair in early September</a:t>
            </a:r>
          </a:p>
          <a:p>
            <a:pPr>
              <a:defRPr/>
            </a:pPr>
            <a:r>
              <a:rPr lang="en-US" sz="3100" dirty="0"/>
              <a:t>Attend Professional Events through the Smeal Business Career Center (BCC): including company information sessions, networking events, and BCC workshops</a:t>
            </a:r>
          </a:p>
          <a:p>
            <a:pPr>
              <a:defRPr/>
            </a:pPr>
            <a:r>
              <a:rPr lang="en-US" dirty="0"/>
              <a:t>Learn more about Student Organizations through the involvement fairs</a:t>
            </a:r>
          </a:p>
          <a:p>
            <a:pPr>
              <a:defRPr/>
            </a:pPr>
            <a:r>
              <a:rPr lang="en-US" dirty="0"/>
              <a:t>Attend the Education Abroad information session</a:t>
            </a:r>
          </a:p>
        </p:txBody>
      </p:sp>
      <p:pic>
        <p:nvPicPr>
          <p:cNvPr id="4" name="Recorded Sound 3">
            <a:hlinkClick r:id="" action="ppaction://media"/>
            <a:extLst>
              <a:ext uri="{FF2B5EF4-FFF2-40B4-BE49-F238E27FC236}">
                <a16:creationId xmlns:a16="http://schemas.microsoft.com/office/drawing/2014/main" id="{25DA1977-336A-8546-9C14-10BED733AE8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7200" y="6121400"/>
            <a:ext cx="406400" cy="406400"/>
          </a:xfrm>
          <a:prstGeom prst="rect">
            <a:avLst/>
          </a:prstGeom>
        </p:spPr>
      </p:pic>
    </p:spTree>
    <p:extLst>
      <p:ext uri="{BB962C8B-B14F-4D97-AF65-F5344CB8AC3E}">
        <p14:creationId xmlns:p14="http://schemas.microsoft.com/office/powerpoint/2010/main" val="3978750695"/>
      </p:ext>
    </p:extLst>
  </p:cSld>
  <p:clrMapOvr>
    <a:masterClrMapping/>
  </p:clrMapOvr>
  <mc:AlternateContent xmlns:mc="http://schemas.openxmlformats.org/markup-compatibility/2006" xmlns:p14="http://schemas.microsoft.com/office/powerpoint/2010/main">
    <mc:Choice Requires="p14">
      <p:transition spd="slow" p14:dur="2000" advTm="47119"/>
    </mc:Choice>
    <mc:Fallback xmlns="">
      <p:transition spd="slow" advTm="47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7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18" objId="4"/>
        <p14:stopEvt time="47119" objId="4"/>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9B33B-48ED-0F4C-9B13-0AFEEE6CD76B}"/>
              </a:ext>
            </a:extLst>
          </p:cNvPr>
          <p:cNvSpPr>
            <a:spLocks noGrp="1"/>
          </p:cNvSpPr>
          <p:nvPr>
            <p:ph type="title"/>
          </p:nvPr>
        </p:nvSpPr>
        <p:spPr>
          <a:xfrm>
            <a:off x="457200" y="274638"/>
            <a:ext cx="4114800" cy="1143000"/>
          </a:xfrm>
        </p:spPr>
        <p:txBody>
          <a:bodyPr>
            <a:normAutofit fontScale="90000"/>
          </a:bodyPr>
          <a:lstStyle/>
          <a:p>
            <a:r>
              <a:rPr lang="en-US" b="1" dirty="0"/>
              <a:t>Student </a:t>
            </a:r>
            <a:br>
              <a:rPr lang="en-US" b="1" dirty="0"/>
            </a:br>
            <a:r>
              <a:rPr lang="en-US" b="1" dirty="0"/>
              <a:t>Organizations</a:t>
            </a:r>
            <a:endParaRPr lang="en-US" dirty="0"/>
          </a:p>
        </p:txBody>
      </p:sp>
      <p:pic>
        <p:nvPicPr>
          <p:cNvPr id="4" name="Picture 2" descr="Penn State Dance Marathon (Thon) participants on the dance floor.">
            <a:extLst>
              <a:ext uri="{FF2B5EF4-FFF2-40B4-BE49-F238E27FC236}">
                <a16:creationId xmlns:a16="http://schemas.microsoft.com/office/drawing/2014/main" id="{B879ACD9-5A0B-2643-B6A4-7857D5DC3778}"/>
              </a:ext>
            </a:extLst>
          </p:cNvPr>
          <p:cNvPicPr>
            <a:picLocks noChangeAspect="1" noChangeArrowheads="1"/>
          </p:cNvPicPr>
          <p:nvPr/>
        </p:nvPicPr>
        <p:blipFill>
          <a:blip r:embed="rId5" cstate="print"/>
          <a:srcRect/>
          <a:stretch>
            <a:fillRect/>
          </a:stretch>
        </p:blipFill>
        <p:spPr bwMode="auto">
          <a:xfrm>
            <a:off x="4953000" y="271325"/>
            <a:ext cx="3949097" cy="3013075"/>
          </a:xfrm>
          <a:prstGeom prst="rect">
            <a:avLst/>
          </a:prstGeom>
          <a:noFill/>
          <a:ln w="9525">
            <a:noFill/>
            <a:miter lim="800000"/>
            <a:headEnd/>
            <a:tailEnd/>
          </a:ln>
        </p:spPr>
      </p:pic>
      <p:sp>
        <p:nvSpPr>
          <p:cNvPr id="3" name="Content Placeholder 3">
            <a:extLst>
              <a:ext uri="{FF2B5EF4-FFF2-40B4-BE49-F238E27FC236}">
                <a16:creationId xmlns:a16="http://schemas.microsoft.com/office/drawing/2014/main" id="{96420C12-77A1-A847-9E17-6E0925CE9AED}"/>
              </a:ext>
            </a:extLst>
          </p:cNvPr>
          <p:cNvSpPr>
            <a:spLocks noGrp="1"/>
          </p:cNvSpPr>
          <p:nvPr>
            <p:ph idx="1"/>
          </p:nvPr>
        </p:nvSpPr>
        <p:spPr>
          <a:xfrm>
            <a:off x="417444" y="1653209"/>
            <a:ext cx="4267200" cy="3452191"/>
          </a:xfrm>
        </p:spPr>
        <p:txBody>
          <a:bodyPr/>
          <a:lstStyle/>
          <a:p>
            <a:pPr>
              <a:lnSpc>
                <a:spcPct val="90000"/>
              </a:lnSpc>
              <a:buFontTx/>
              <a:buChar char="•"/>
              <a:defRPr/>
            </a:pPr>
            <a:r>
              <a:rPr lang="en-US" dirty="0"/>
              <a:t>Get involved</a:t>
            </a:r>
          </a:p>
          <a:p>
            <a:pPr>
              <a:lnSpc>
                <a:spcPct val="90000"/>
              </a:lnSpc>
              <a:buFontTx/>
              <a:buChar char="•"/>
              <a:defRPr/>
            </a:pPr>
            <a:r>
              <a:rPr lang="en-US" dirty="0"/>
              <a:t>Nearly 40 business-focused clubs &amp; organizations </a:t>
            </a:r>
          </a:p>
          <a:p>
            <a:pPr>
              <a:lnSpc>
                <a:spcPct val="90000"/>
              </a:lnSpc>
              <a:buFontTx/>
              <a:buChar char="•"/>
              <a:defRPr/>
            </a:pPr>
            <a:r>
              <a:rPr lang="en-US" dirty="0"/>
              <a:t>More than 1,000 university clubs &amp; organizations</a:t>
            </a:r>
            <a:endParaRPr lang="en-US" b="1" dirty="0"/>
          </a:p>
          <a:p>
            <a:endParaRPr lang="en-US" dirty="0"/>
          </a:p>
        </p:txBody>
      </p:sp>
      <p:sp>
        <p:nvSpPr>
          <p:cNvPr id="6" name="Text Box 4">
            <a:extLst>
              <a:ext uri="{FF2B5EF4-FFF2-40B4-BE49-F238E27FC236}">
                <a16:creationId xmlns:a16="http://schemas.microsoft.com/office/drawing/2014/main" id="{9DA2CF09-65A9-304E-9AA4-59FBE2EB4053}"/>
              </a:ext>
            </a:extLst>
          </p:cNvPr>
          <p:cNvSpPr txBox="1">
            <a:spLocks noChangeArrowheads="1"/>
          </p:cNvSpPr>
          <p:nvPr/>
        </p:nvSpPr>
        <p:spPr bwMode="auto">
          <a:xfrm>
            <a:off x="823843" y="5418420"/>
            <a:ext cx="8078253" cy="615553"/>
          </a:xfrm>
          <a:prstGeom prst="rect">
            <a:avLst/>
          </a:prstGeom>
          <a:noFill/>
          <a:ln w="25400">
            <a:noFill/>
            <a:miter lim="800000"/>
            <a:headEnd/>
            <a:tailEnd/>
          </a:ln>
        </p:spPr>
        <p:txBody>
          <a:bodyPr wrap="square">
            <a:spAutoFit/>
          </a:bodyPr>
          <a:lstStyle/>
          <a:p>
            <a:pPr>
              <a:lnSpc>
                <a:spcPct val="100000"/>
              </a:lnSpc>
              <a:spcBef>
                <a:spcPct val="0"/>
              </a:spcBef>
            </a:pPr>
            <a:r>
              <a:rPr lang="en-US" sz="2000" b="1" dirty="0">
                <a:solidFill>
                  <a:schemeClr val="bg2"/>
                </a:solidFill>
                <a:latin typeface="Myriad Pro"/>
              </a:rPr>
              <a:t>LINK: </a:t>
            </a:r>
            <a:r>
              <a:rPr lang="en-US" sz="2000" dirty="0">
                <a:solidFill>
                  <a:schemeClr val="bg2"/>
                </a:solidFill>
                <a:latin typeface="Myriad Pro"/>
                <a:hlinkClick r:id="rId6"/>
              </a:rPr>
              <a:t>https://ugstudents.smeal.psu.edu/student-organizations</a:t>
            </a:r>
            <a:endParaRPr lang="en-US" sz="2000" dirty="0">
              <a:solidFill>
                <a:schemeClr val="bg2"/>
              </a:solidFill>
              <a:latin typeface="Myriad Pro"/>
            </a:endParaRPr>
          </a:p>
          <a:p>
            <a:pPr>
              <a:lnSpc>
                <a:spcPct val="100000"/>
              </a:lnSpc>
              <a:spcBef>
                <a:spcPct val="0"/>
              </a:spcBef>
            </a:pPr>
            <a:endParaRPr lang="en-US" dirty="0">
              <a:latin typeface="Myriad Pro"/>
            </a:endParaRPr>
          </a:p>
        </p:txBody>
      </p:sp>
      <p:pic>
        <p:nvPicPr>
          <p:cNvPr id="9" name="Recorded Sound">
            <a:hlinkClick r:id="" action="ppaction://media"/>
            <a:extLst>
              <a:ext uri="{FF2B5EF4-FFF2-40B4-BE49-F238E27FC236}">
                <a16:creationId xmlns:a16="http://schemas.microsoft.com/office/drawing/2014/main" id="{7F126FA3-69F2-8547-8D74-5047F063644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1800" y="6096000"/>
            <a:ext cx="406400" cy="406400"/>
          </a:xfrm>
          <a:prstGeom prst="rect">
            <a:avLst/>
          </a:prstGeom>
        </p:spPr>
      </p:pic>
    </p:spTree>
    <p:extLst>
      <p:ext uri="{BB962C8B-B14F-4D97-AF65-F5344CB8AC3E}">
        <p14:creationId xmlns:p14="http://schemas.microsoft.com/office/powerpoint/2010/main" val="670441758"/>
      </p:ext>
    </p:extLst>
  </p:cSld>
  <p:clrMapOvr>
    <a:masterClrMapping/>
  </p:clrMapOvr>
  <mc:AlternateContent xmlns:mc="http://schemas.openxmlformats.org/markup-compatibility/2006" xmlns:p14="http://schemas.microsoft.com/office/powerpoint/2010/main">
    <mc:Choice Requires="p14">
      <p:transition spd="slow" p14:dur="2000" advTm="14339"/>
    </mc:Choice>
    <mc:Fallback xmlns="">
      <p:transition spd="slow" advTm="143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51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extLst>
    <p:ext uri="{E180D4A7-C9FB-4DFB-919C-405C955672EB}">
      <p14:showEvtLst xmlns:p14="http://schemas.microsoft.com/office/powerpoint/2010/main">
        <p14:playEvt time="6" objId="9"/>
        <p14:stopEvt time="14339" objId="9"/>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D2E1C-02D9-1E4D-B8B1-0818C9D40821}"/>
              </a:ext>
            </a:extLst>
          </p:cNvPr>
          <p:cNvSpPr>
            <a:spLocks noGrp="1"/>
          </p:cNvSpPr>
          <p:nvPr>
            <p:ph type="title"/>
          </p:nvPr>
        </p:nvSpPr>
        <p:spPr/>
        <p:txBody>
          <a:bodyPr>
            <a:normAutofit/>
          </a:bodyPr>
          <a:lstStyle/>
          <a:p>
            <a:r>
              <a:rPr lang="en-US" b="1" dirty="0"/>
              <a:t>Make the Most of Your Time</a:t>
            </a:r>
            <a:endParaRPr lang="en-US" dirty="0"/>
          </a:p>
        </p:txBody>
      </p:sp>
      <p:sp>
        <p:nvSpPr>
          <p:cNvPr id="3" name="Content Placeholder 2">
            <a:extLst>
              <a:ext uri="{FF2B5EF4-FFF2-40B4-BE49-F238E27FC236}">
                <a16:creationId xmlns:a16="http://schemas.microsoft.com/office/drawing/2014/main" id="{3AC9E54F-383C-D344-BBD5-05F47B332CF4}"/>
              </a:ext>
            </a:extLst>
          </p:cNvPr>
          <p:cNvSpPr>
            <a:spLocks noGrp="1"/>
          </p:cNvSpPr>
          <p:nvPr>
            <p:ph idx="1"/>
          </p:nvPr>
        </p:nvSpPr>
        <p:spPr>
          <a:xfrm>
            <a:off x="457200" y="1600201"/>
            <a:ext cx="8229600" cy="2971800"/>
          </a:xfrm>
        </p:spPr>
        <p:txBody>
          <a:bodyPr/>
          <a:lstStyle/>
          <a:p>
            <a:pPr>
              <a:lnSpc>
                <a:spcPct val="90000"/>
              </a:lnSpc>
              <a:buFontTx/>
              <a:buChar char="•"/>
              <a:defRPr/>
            </a:pPr>
            <a:r>
              <a:rPr lang="en-US" dirty="0"/>
              <a:t>Leadership opportunities</a:t>
            </a:r>
          </a:p>
          <a:p>
            <a:pPr>
              <a:lnSpc>
                <a:spcPct val="90000"/>
              </a:lnSpc>
              <a:buFontTx/>
              <a:buChar char="•"/>
              <a:defRPr/>
            </a:pPr>
            <a:r>
              <a:rPr lang="en-US" dirty="0"/>
              <a:t>Industry case competitions</a:t>
            </a:r>
          </a:p>
          <a:p>
            <a:pPr>
              <a:lnSpc>
                <a:spcPct val="90000"/>
              </a:lnSpc>
              <a:buFontTx/>
              <a:buChar char="•"/>
              <a:defRPr/>
            </a:pPr>
            <a:r>
              <a:rPr lang="en-US" dirty="0"/>
              <a:t>Student organizations</a:t>
            </a:r>
          </a:p>
          <a:p>
            <a:pPr>
              <a:lnSpc>
                <a:spcPct val="90000"/>
              </a:lnSpc>
              <a:buFontTx/>
              <a:buChar char="•"/>
              <a:defRPr/>
            </a:pPr>
            <a:r>
              <a:rPr lang="en-US" dirty="0"/>
              <a:t>Student research opportunities</a:t>
            </a:r>
          </a:p>
          <a:p>
            <a:pPr>
              <a:lnSpc>
                <a:spcPct val="90000"/>
              </a:lnSpc>
              <a:buFontTx/>
              <a:buChar char="•"/>
              <a:defRPr/>
            </a:pPr>
            <a:r>
              <a:rPr lang="en-US" dirty="0"/>
              <a:t>Internships and Co-ops</a:t>
            </a:r>
          </a:p>
        </p:txBody>
      </p:sp>
      <p:pic>
        <p:nvPicPr>
          <p:cNvPr id="4" name="Recorded Sound 3">
            <a:hlinkClick r:id="" action="ppaction://media"/>
            <a:extLst>
              <a:ext uri="{FF2B5EF4-FFF2-40B4-BE49-F238E27FC236}">
                <a16:creationId xmlns:a16="http://schemas.microsoft.com/office/drawing/2014/main" id="{12F9A428-9ED3-D04F-A778-38C964FA489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81000" y="6121400"/>
            <a:ext cx="406400" cy="406400"/>
          </a:xfrm>
          <a:prstGeom prst="rect">
            <a:avLst/>
          </a:prstGeom>
        </p:spPr>
      </p:pic>
    </p:spTree>
    <p:extLst>
      <p:ext uri="{BB962C8B-B14F-4D97-AF65-F5344CB8AC3E}">
        <p14:creationId xmlns:p14="http://schemas.microsoft.com/office/powerpoint/2010/main" val="3577003416"/>
      </p:ext>
    </p:extLst>
  </p:cSld>
  <p:clrMapOvr>
    <a:masterClrMapping/>
  </p:clrMapOvr>
  <mc:AlternateContent xmlns:mc="http://schemas.openxmlformats.org/markup-compatibility/2006" xmlns:p14="http://schemas.microsoft.com/office/powerpoint/2010/main">
    <mc:Choice Requires="p14">
      <p:transition spd="slow" p14:dur="2000" advTm="6085"/>
    </mc:Choice>
    <mc:Fallback xmlns="">
      <p:transition spd="slow" advTm="60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9" objId="4"/>
        <p14:stopEvt time="5223" objId="4"/>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5A49E-A368-BA42-997C-A056B28CE972}"/>
              </a:ext>
            </a:extLst>
          </p:cNvPr>
          <p:cNvSpPr>
            <a:spLocks noGrp="1"/>
          </p:cNvSpPr>
          <p:nvPr>
            <p:ph type="title"/>
          </p:nvPr>
        </p:nvSpPr>
        <p:spPr/>
        <p:txBody>
          <a:bodyPr>
            <a:normAutofit/>
          </a:bodyPr>
          <a:lstStyle/>
          <a:p>
            <a:r>
              <a:rPr lang="en-US" b="1" dirty="0"/>
              <a:t>Igniting Careers</a:t>
            </a:r>
            <a:endParaRPr lang="en-US" dirty="0"/>
          </a:p>
        </p:txBody>
      </p:sp>
      <p:sp>
        <p:nvSpPr>
          <p:cNvPr id="3" name="Content Placeholder 2">
            <a:extLst>
              <a:ext uri="{FF2B5EF4-FFF2-40B4-BE49-F238E27FC236}">
                <a16:creationId xmlns:a16="http://schemas.microsoft.com/office/drawing/2014/main" id="{DFB8B984-A322-444C-AAB6-798829A89372}"/>
              </a:ext>
            </a:extLst>
          </p:cNvPr>
          <p:cNvSpPr>
            <a:spLocks noGrp="1"/>
          </p:cNvSpPr>
          <p:nvPr>
            <p:ph idx="1"/>
          </p:nvPr>
        </p:nvSpPr>
        <p:spPr>
          <a:xfrm>
            <a:off x="457200" y="1417638"/>
            <a:ext cx="8229600" cy="4525963"/>
          </a:xfrm>
        </p:spPr>
        <p:txBody>
          <a:bodyPr>
            <a:normAutofit fontScale="92500" lnSpcReduction="20000"/>
          </a:bodyPr>
          <a:lstStyle/>
          <a:p>
            <a:pPr>
              <a:buFontTx/>
              <a:buChar char="•"/>
            </a:pPr>
            <a:r>
              <a:rPr lang="en-US" dirty="0"/>
              <a:t>Join Nittany Lion Careers once you arrive to University Park to schedule appointments with BCC consultants, RSVP for events, and search jobs and internships</a:t>
            </a:r>
            <a:endParaRPr lang="en-US" dirty="0">
              <a:solidFill>
                <a:srgbClr val="FFFF00"/>
              </a:solidFill>
            </a:endParaRPr>
          </a:p>
          <a:p>
            <a:pPr>
              <a:buFontTx/>
              <a:buChar char="•"/>
            </a:pPr>
            <a:r>
              <a:rPr lang="en-US" dirty="0"/>
              <a:t>Access the vast resources offered by both the Penn State Bank of America Career Services Center and Smeal Business Career Center (BCC)</a:t>
            </a:r>
          </a:p>
          <a:p>
            <a:pPr>
              <a:buFontTx/>
              <a:buChar char="•"/>
            </a:pPr>
            <a:r>
              <a:rPr lang="en-US" dirty="0"/>
              <a:t>Prepare for the University Park Career Fair</a:t>
            </a:r>
          </a:p>
          <a:p>
            <a:pPr>
              <a:buFontTx/>
              <a:buChar char="•"/>
            </a:pPr>
            <a:r>
              <a:rPr lang="en-US" dirty="0"/>
              <a:t>Smeal is a Top Choice for Corporate Recruiters</a:t>
            </a:r>
          </a:p>
        </p:txBody>
      </p:sp>
      <p:pic>
        <p:nvPicPr>
          <p:cNvPr id="4" name="Recorded Sound">
            <a:hlinkClick r:id="" action="ppaction://media"/>
            <a:extLst>
              <a:ext uri="{FF2B5EF4-FFF2-40B4-BE49-F238E27FC236}">
                <a16:creationId xmlns:a16="http://schemas.microsoft.com/office/drawing/2014/main" id="{F687AC7A-4858-F64C-9498-50D1E217159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81000" y="6107498"/>
            <a:ext cx="406400" cy="406400"/>
          </a:xfrm>
          <a:prstGeom prst="rect">
            <a:avLst/>
          </a:prstGeom>
        </p:spPr>
      </p:pic>
      <p:sp>
        <p:nvSpPr>
          <p:cNvPr id="5" name="Text Box 6">
            <a:extLst>
              <a:ext uri="{FF2B5EF4-FFF2-40B4-BE49-F238E27FC236}">
                <a16:creationId xmlns:a16="http://schemas.microsoft.com/office/drawing/2014/main" id="{BB91137B-1D26-E948-95C8-FA0954493C8F}"/>
              </a:ext>
            </a:extLst>
          </p:cNvPr>
          <p:cNvSpPr txBox="1">
            <a:spLocks noChangeArrowheads="1"/>
          </p:cNvSpPr>
          <p:nvPr/>
        </p:nvSpPr>
        <p:spPr bwMode="auto">
          <a:xfrm>
            <a:off x="1219200" y="6076122"/>
            <a:ext cx="4267200" cy="523220"/>
          </a:xfrm>
          <a:prstGeom prst="rect">
            <a:avLst/>
          </a:prstGeom>
          <a:noFill/>
          <a:ln w="25400">
            <a:noFill/>
            <a:miter lim="800000"/>
            <a:headEnd/>
            <a:tailEnd/>
          </a:ln>
        </p:spPr>
        <p:txBody>
          <a:bodyPr wrap="square">
            <a:spAutoFit/>
          </a:bodyPr>
          <a:lstStyle/>
          <a:p>
            <a:pPr>
              <a:lnSpc>
                <a:spcPct val="100000"/>
              </a:lnSpc>
              <a:spcBef>
                <a:spcPct val="0"/>
              </a:spcBef>
            </a:pPr>
            <a:r>
              <a:rPr lang="en-US" b="1" dirty="0">
                <a:latin typeface="Myriad Pro"/>
              </a:rPr>
              <a:t>LINKS</a:t>
            </a:r>
            <a:r>
              <a:rPr lang="en-US" dirty="0">
                <a:latin typeface="Myriad Pro"/>
              </a:rPr>
              <a:t>:  </a:t>
            </a:r>
            <a:r>
              <a:rPr lang="en-US" dirty="0">
                <a:solidFill>
                  <a:schemeClr val="bg2"/>
                </a:solidFill>
                <a:latin typeface="Myriad Pro"/>
                <a:hlinkClick r:id="rId6"/>
              </a:rPr>
              <a:t>http://studentaffairs.psu.edu/career/</a:t>
            </a:r>
            <a:r>
              <a:rPr lang="en-US" dirty="0">
                <a:solidFill>
                  <a:schemeClr val="bg2"/>
                </a:solidFill>
                <a:latin typeface="Myriad Pro"/>
              </a:rPr>
              <a:t>  </a:t>
            </a:r>
            <a:r>
              <a:rPr lang="en-US" dirty="0">
                <a:latin typeface="Myriad Pro"/>
              </a:rPr>
              <a:t>and</a:t>
            </a:r>
          </a:p>
          <a:p>
            <a:pPr>
              <a:lnSpc>
                <a:spcPct val="100000"/>
              </a:lnSpc>
              <a:spcBef>
                <a:spcPct val="0"/>
              </a:spcBef>
            </a:pPr>
            <a:r>
              <a:rPr lang="en-US" dirty="0">
                <a:latin typeface="Myriad Pro"/>
                <a:hlinkClick r:id="rId7"/>
              </a:rPr>
              <a:t>http://ugstudents.smeal.psu.edu/careers</a:t>
            </a:r>
            <a:r>
              <a:rPr lang="en-US" dirty="0">
                <a:latin typeface="Myriad Pro"/>
              </a:rPr>
              <a:t> </a:t>
            </a:r>
          </a:p>
        </p:txBody>
      </p:sp>
    </p:spTree>
    <p:extLst>
      <p:ext uri="{BB962C8B-B14F-4D97-AF65-F5344CB8AC3E}">
        <p14:creationId xmlns:p14="http://schemas.microsoft.com/office/powerpoint/2010/main" val="3761601217"/>
      </p:ext>
    </p:extLst>
  </p:cSld>
  <p:clrMapOvr>
    <a:masterClrMapping/>
  </p:clrMapOvr>
  <mc:AlternateContent xmlns:mc="http://schemas.openxmlformats.org/markup-compatibility/2006" xmlns:p14="http://schemas.microsoft.com/office/powerpoint/2010/main">
    <mc:Choice Requires="p14">
      <p:transition spd="slow" p14:dur="2000" advTm="6786"/>
    </mc:Choice>
    <mc:Fallback xmlns="">
      <p:transition spd="slow" advTm="67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8" objId="4"/>
        <p14:stopEvt time="6037" objId="4"/>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4951D-2342-9544-92D3-0CE5483A06CD}"/>
              </a:ext>
            </a:extLst>
          </p:cNvPr>
          <p:cNvSpPr>
            <a:spLocks noGrp="1"/>
          </p:cNvSpPr>
          <p:nvPr>
            <p:ph type="title"/>
          </p:nvPr>
        </p:nvSpPr>
        <p:spPr>
          <a:xfrm>
            <a:off x="3962400" y="914400"/>
            <a:ext cx="4724400" cy="1143000"/>
          </a:xfrm>
        </p:spPr>
        <p:txBody>
          <a:bodyPr>
            <a:normAutofit fontScale="90000"/>
          </a:bodyPr>
          <a:lstStyle/>
          <a:p>
            <a:r>
              <a:rPr lang="en-US" b="1" dirty="0"/>
              <a:t>Education Abroad</a:t>
            </a:r>
            <a:endParaRPr lang="en-US" dirty="0"/>
          </a:p>
        </p:txBody>
      </p:sp>
      <p:pic>
        <p:nvPicPr>
          <p:cNvPr id="4" name="Picture 2" descr="Students dressed in multi-national clothing.">
            <a:extLst>
              <a:ext uri="{FF2B5EF4-FFF2-40B4-BE49-F238E27FC236}">
                <a16:creationId xmlns:a16="http://schemas.microsoft.com/office/drawing/2014/main" id="{14ACEFC7-0ED2-B94C-B7A9-25EBB1D87904}"/>
              </a:ext>
            </a:extLst>
          </p:cNvPr>
          <p:cNvPicPr>
            <a:picLocks noChangeAspect="1" noChangeArrowheads="1"/>
          </p:cNvPicPr>
          <p:nvPr/>
        </p:nvPicPr>
        <p:blipFill>
          <a:blip r:embed="rId5" cstate="print"/>
          <a:srcRect/>
          <a:stretch>
            <a:fillRect/>
          </a:stretch>
        </p:blipFill>
        <p:spPr bwMode="auto">
          <a:xfrm>
            <a:off x="304800" y="398463"/>
            <a:ext cx="3505200" cy="2630277"/>
          </a:xfrm>
          <a:prstGeom prst="rect">
            <a:avLst/>
          </a:prstGeom>
          <a:noFill/>
          <a:ln w="9525">
            <a:noFill/>
            <a:miter lim="800000"/>
            <a:headEnd/>
            <a:tailEnd/>
          </a:ln>
        </p:spPr>
      </p:pic>
      <p:sp>
        <p:nvSpPr>
          <p:cNvPr id="3" name="Content Placeholder 3">
            <a:extLst>
              <a:ext uri="{FF2B5EF4-FFF2-40B4-BE49-F238E27FC236}">
                <a16:creationId xmlns:a16="http://schemas.microsoft.com/office/drawing/2014/main" id="{27DC9A85-D270-D448-ABB3-4807CBB0F02C}"/>
              </a:ext>
            </a:extLst>
          </p:cNvPr>
          <p:cNvSpPr>
            <a:spLocks noGrp="1"/>
          </p:cNvSpPr>
          <p:nvPr>
            <p:ph idx="1"/>
          </p:nvPr>
        </p:nvSpPr>
        <p:spPr>
          <a:xfrm>
            <a:off x="457200" y="3200401"/>
            <a:ext cx="8229600" cy="2362200"/>
          </a:xfrm>
        </p:spPr>
        <p:txBody>
          <a:bodyPr/>
          <a:lstStyle/>
          <a:p>
            <a:pPr>
              <a:buFontTx/>
              <a:buChar char="•"/>
              <a:defRPr/>
            </a:pPr>
            <a:r>
              <a:rPr lang="en-US" dirty="0"/>
              <a:t>Gain a global perspective</a:t>
            </a:r>
          </a:p>
          <a:p>
            <a:pPr>
              <a:buFontTx/>
              <a:buChar char="•"/>
              <a:defRPr/>
            </a:pPr>
            <a:r>
              <a:rPr lang="en-US" dirty="0"/>
              <a:t>Fulfill International Business minor requirements</a:t>
            </a:r>
          </a:p>
          <a:p>
            <a:pPr>
              <a:buFontTx/>
              <a:buChar char="•"/>
              <a:defRPr/>
            </a:pPr>
            <a:r>
              <a:rPr lang="en-US" dirty="0"/>
              <a:t>Experience new cultures</a:t>
            </a:r>
          </a:p>
        </p:txBody>
      </p:sp>
      <p:sp>
        <p:nvSpPr>
          <p:cNvPr id="6" name="Text Box 4">
            <a:extLst>
              <a:ext uri="{FF2B5EF4-FFF2-40B4-BE49-F238E27FC236}">
                <a16:creationId xmlns:a16="http://schemas.microsoft.com/office/drawing/2014/main" id="{41F5FF80-B295-9D49-BE55-496917AC676A}"/>
              </a:ext>
            </a:extLst>
          </p:cNvPr>
          <p:cNvSpPr txBox="1">
            <a:spLocks noChangeArrowheads="1"/>
          </p:cNvSpPr>
          <p:nvPr/>
        </p:nvSpPr>
        <p:spPr bwMode="auto">
          <a:xfrm>
            <a:off x="1143000" y="5733117"/>
            <a:ext cx="4017579" cy="523220"/>
          </a:xfrm>
          <a:prstGeom prst="rect">
            <a:avLst/>
          </a:prstGeom>
          <a:noFill/>
          <a:ln w="25400">
            <a:noFill/>
            <a:miter lim="800000"/>
            <a:headEnd/>
            <a:tailEnd/>
          </a:ln>
        </p:spPr>
        <p:txBody>
          <a:bodyPr wrap="square">
            <a:spAutoFit/>
          </a:bodyPr>
          <a:lstStyle/>
          <a:p>
            <a:pPr>
              <a:lnSpc>
                <a:spcPct val="100000"/>
              </a:lnSpc>
              <a:spcBef>
                <a:spcPct val="0"/>
              </a:spcBef>
            </a:pPr>
            <a:r>
              <a:rPr lang="en-US" b="1" dirty="0">
                <a:latin typeface="Myriad Pro"/>
              </a:rPr>
              <a:t>LINKS: </a:t>
            </a:r>
            <a:r>
              <a:rPr lang="en-US" dirty="0">
                <a:latin typeface="Myriad Pro"/>
                <a:hlinkClick r:id="rId6"/>
              </a:rPr>
              <a:t>https://global.psu.edu/</a:t>
            </a:r>
            <a:r>
              <a:rPr lang="en-US" dirty="0">
                <a:latin typeface="Myriad Pro"/>
              </a:rPr>
              <a:t> </a:t>
            </a:r>
            <a:r>
              <a:rPr lang="en-US" altLang="ko-KR" dirty="0">
                <a:latin typeface="Myriad Pro"/>
                <a:ea typeface="굴림" pitchFamily="124" charset="-127"/>
              </a:rPr>
              <a:t>and </a:t>
            </a:r>
            <a:r>
              <a:rPr lang="en-US" dirty="0">
                <a:latin typeface="Myriad Pro"/>
                <a:hlinkClick r:id="rId7"/>
              </a:rPr>
              <a:t>http://ugstudents.smeal.psu.edu/study-abroad</a:t>
            </a:r>
            <a:r>
              <a:rPr lang="en-US" dirty="0">
                <a:latin typeface="Myriad Pro"/>
              </a:rPr>
              <a:t> </a:t>
            </a:r>
          </a:p>
        </p:txBody>
      </p:sp>
      <p:pic>
        <p:nvPicPr>
          <p:cNvPr id="5" name="Recorded Sound 5">
            <a:hlinkClick r:id="" action="ppaction://media"/>
            <a:extLst>
              <a:ext uri="{FF2B5EF4-FFF2-40B4-BE49-F238E27FC236}">
                <a16:creationId xmlns:a16="http://schemas.microsoft.com/office/drawing/2014/main" id="{147C9CB3-DB12-DB45-9D8F-B0737F27C73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31800" y="6084513"/>
            <a:ext cx="406400" cy="406400"/>
          </a:xfrm>
          <a:prstGeom prst="rect">
            <a:avLst/>
          </a:prstGeom>
        </p:spPr>
      </p:pic>
    </p:spTree>
    <p:extLst>
      <p:ext uri="{BB962C8B-B14F-4D97-AF65-F5344CB8AC3E}">
        <p14:creationId xmlns:p14="http://schemas.microsoft.com/office/powerpoint/2010/main" val="2945599037"/>
      </p:ext>
    </p:extLst>
  </p:cSld>
  <p:clrMapOvr>
    <a:masterClrMapping/>
  </p:clrMapOvr>
  <mc:AlternateContent xmlns:mc="http://schemas.openxmlformats.org/markup-compatibility/2006" xmlns:p14="http://schemas.microsoft.com/office/powerpoint/2010/main">
    <mc:Choice Requires="p14">
      <p:transition spd="slow" p14:dur="2000" advTm="6048"/>
    </mc:Choice>
    <mc:Fallback xmlns="">
      <p:transition spd="slow" advTm="60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8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7" objId="5"/>
        <p14:stopEvt time="5797" objId="5"/>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E689C-4A5C-3148-8564-3BDCE16A1B5D}"/>
              </a:ext>
            </a:extLst>
          </p:cNvPr>
          <p:cNvSpPr>
            <a:spLocks noGrp="1"/>
          </p:cNvSpPr>
          <p:nvPr>
            <p:ph type="title"/>
          </p:nvPr>
        </p:nvSpPr>
        <p:spPr/>
        <p:txBody>
          <a:bodyPr>
            <a:normAutofit/>
          </a:bodyPr>
          <a:lstStyle/>
          <a:p>
            <a:r>
              <a:rPr lang="en-US" b="1" dirty="0"/>
              <a:t>Connect With Us</a:t>
            </a:r>
            <a:endParaRPr lang="en-US" dirty="0"/>
          </a:p>
        </p:txBody>
      </p:sp>
      <p:pic>
        <p:nvPicPr>
          <p:cNvPr id="4" name="Content Placeholder 2" descr="Smeal Undergraduate Advising Web site.">
            <a:extLst>
              <a:ext uri="{FF2B5EF4-FFF2-40B4-BE49-F238E27FC236}">
                <a16:creationId xmlns:a16="http://schemas.microsoft.com/office/drawing/2014/main" id="{AA973DE2-C44D-DB43-AA70-8AABCCAC3B77}"/>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169188" y="1417638"/>
            <a:ext cx="6805624" cy="4525963"/>
          </a:xfrm>
          <a:prstGeom prst="rect">
            <a:avLst/>
          </a:prstGeom>
        </p:spPr>
      </p:pic>
      <p:pic>
        <p:nvPicPr>
          <p:cNvPr id="5" name="Recorded Sound 3">
            <a:hlinkClick r:id="" action="ppaction://media"/>
            <a:extLst>
              <a:ext uri="{FF2B5EF4-FFF2-40B4-BE49-F238E27FC236}">
                <a16:creationId xmlns:a16="http://schemas.microsoft.com/office/drawing/2014/main" id="{9B673F69-42E2-E942-B13F-A6BBF75A8E1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81000" y="6096000"/>
            <a:ext cx="406400" cy="406400"/>
          </a:xfrm>
          <a:prstGeom prst="rect">
            <a:avLst/>
          </a:prstGeom>
        </p:spPr>
      </p:pic>
    </p:spTree>
    <p:extLst>
      <p:ext uri="{BB962C8B-B14F-4D97-AF65-F5344CB8AC3E}">
        <p14:creationId xmlns:p14="http://schemas.microsoft.com/office/powerpoint/2010/main" val="804876573"/>
      </p:ext>
    </p:extLst>
  </p:cSld>
  <p:clrMapOvr>
    <a:masterClrMapping/>
  </p:clrMapOvr>
  <mc:AlternateContent xmlns:mc="http://schemas.openxmlformats.org/markup-compatibility/2006" xmlns:p14="http://schemas.microsoft.com/office/powerpoint/2010/main">
    <mc:Choice Requires="p14">
      <p:transition spd="slow" p14:dur="2000" advTm="6777"/>
    </mc:Choice>
    <mc:Fallback xmlns="">
      <p:transition spd="slow" advTm="67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5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7" objId="5"/>
        <p14:stopEvt time="5876" objId="5"/>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5DF3E-B11C-2340-AA73-4D3AA32F9914}"/>
              </a:ext>
            </a:extLst>
          </p:cNvPr>
          <p:cNvSpPr>
            <a:spLocks noGrp="1"/>
          </p:cNvSpPr>
          <p:nvPr>
            <p:ph type="title"/>
          </p:nvPr>
        </p:nvSpPr>
        <p:spPr/>
        <p:txBody>
          <a:bodyPr/>
          <a:lstStyle/>
          <a:p>
            <a:r>
              <a:rPr lang="en-US" b="1" dirty="0">
                <a:solidFill>
                  <a:schemeClr val="bg1"/>
                </a:solidFill>
              </a:rPr>
              <a:t>Presentation Links</a:t>
            </a:r>
            <a:endParaRPr lang="en-US" dirty="0"/>
          </a:p>
        </p:txBody>
      </p:sp>
      <p:sp>
        <p:nvSpPr>
          <p:cNvPr id="3" name="Content Placeholder 2">
            <a:extLst>
              <a:ext uri="{FF2B5EF4-FFF2-40B4-BE49-F238E27FC236}">
                <a16:creationId xmlns:a16="http://schemas.microsoft.com/office/drawing/2014/main" id="{2EE61EB1-5F5E-9340-A8DF-61CCE29260A5}"/>
              </a:ext>
            </a:extLst>
          </p:cNvPr>
          <p:cNvSpPr>
            <a:spLocks noGrp="1"/>
          </p:cNvSpPr>
          <p:nvPr>
            <p:ph idx="1"/>
          </p:nvPr>
        </p:nvSpPr>
        <p:spPr>
          <a:xfrm>
            <a:off x="457200" y="1295400"/>
            <a:ext cx="8229600" cy="4525963"/>
          </a:xfrm>
        </p:spPr>
        <p:txBody>
          <a:bodyPr>
            <a:normAutofit fontScale="92500" lnSpcReduction="10000"/>
          </a:bodyPr>
          <a:lstStyle/>
          <a:p>
            <a:pPr>
              <a:lnSpc>
                <a:spcPct val="80000"/>
              </a:lnSpc>
              <a:spcBef>
                <a:spcPct val="10000"/>
              </a:spcBef>
              <a:buNone/>
            </a:pPr>
            <a:r>
              <a:rPr lang="en-US" sz="1600" b="1" dirty="0">
                <a:solidFill>
                  <a:schemeClr val="bg1"/>
                </a:solidFill>
              </a:rPr>
              <a:t>Major Degree Requirements Page:</a:t>
            </a:r>
          </a:p>
          <a:p>
            <a:pPr marL="515938" indent="-317500">
              <a:lnSpc>
                <a:spcPct val="80000"/>
              </a:lnSpc>
              <a:spcBef>
                <a:spcPct val="10000"/>
              </a:spcBef>
              <a:buFont typeface="Arial" panose="020B0604020202020204" pitchFamily="34" charset="0"/>
              <a:buChar char="•"/>
            </a:pPr>
            <a:r>
              <a:rPr lang="en-US" sz="1600" dirty="0">
                <a:hlinkClick r:id="rId5"/>
              </a:rPr>
              <a:t>https://bulletins.psu.edu/undergraduate/colleges/smeal-business/accounting-bs/#suggestedacademicplancopytext</a:t>
            </a:r>
            <a:endParaRPr lang="en-US" sz="2400" b="1" dirty="0">
              <a:solidFill>
                <a:srgbClr val="FFFF00"/>
              </a:solidFill>
            </a:endParaRPr>
          </a:p>
          <a:p>
            <a:pPr marL="0" indent="0">
              <a:lnSpc>
                <a:spcPct val="80000"/>
              </a:lnSpc>
              <a:spcBef>
                <a:spcPct val="10000"/>
              </a:spcBef>
              <a:buNone/>
            </a:pPr>
            <a:endParaRPr lang="en-US" sz="1600" b="1" dirty="0">
              <a:solidFill>
                <a:schemeClr val="bg1"/>
              </a:solidFill>
            </a:endParaRPr>
          </a:p>
          <a:p>
            <a:pPr marL="0" indent="0">
              <a:lnSpc>
                <a:spcPct val="80000"/>
              </a:lnSpc>
              <a:spcBef>
                <a:spcPct val="10000"/>
              </a:spcBef>
              <a:buNone/>
            </a:pPr>
            <a:r>
              <a:rPr lang="en-US" sz="1600" b="1" dirty="0">
                <a:solidFill>
                  <a:schemeClr val="bg1"/>
                </a:solidFill>
              </a:rPr>
              <a:t>Minor Degree Requirements Pages:</a:t>
            </a:r>
          </a:p>
          <a:p>
            <a:pPr marL="461963" indent="-317500">
              <a:lnSpc>
                <a:spcPct val="80000"/>
              </a:lnSpc>
              <a:spcBef>
                <a:spcPct val="10000"/>
              </a:spcBef>
            </a:pPr>
            <a:r>
              <a:rPr lang="en-US" sz="1600" dirty="0">
                <a:solidFill>
                  <a:schemeClr val="bg1"/>
                </a:solidFill>
                <a:hlinkClick r:id="rId6"/>
              </a:rPr>
              <a:t>http://ugstudents.smeal.psu.edu/academics-advising/degree-requirements/minors</a:t>
            </a:r>
            <a:r>
              <a:rPr lang="en-US" sz="1600" dirty="0">
                <a:solidFill>
                  <a:schemeClr val="bg1"/>
                </a:solidFill>
              </a:rPr>
              <a:t> </a:t>
            </a:r>
            <a:br>
              <a:rPr lang="en-US" sz="1600" dirty="0">
                <a:solidFill>
                  <a:schemeClr val="bg1"/>
                </a:solidFill>
              </a:rPr>
            </a:br>
            <a:endParaRPr lang="en-US" altLang="ko-KR" sz="1600" b="1" dirty="0">
              <a:solidFill>
                <a:schemeClr val="bg1"/>
              </a:solidFill>
              <a:ea typeface="굴림" pitchFamily="124" charset="-127"/>
            </a:endParaRPr>
          </a:p>
          <a:p>
            <a:pPr>
              <a:lnSpc>
                <a:spcPct val="80000"/>
              </a:lnSpc>
              <a:spcBef>
                <a:spcPct val="10000"/>
              </a:spcBef>
              <a:buNone/>
            </a:pPr>
            <a:r>
              <a:rPr lang="en-US" sz="1600" b="1" dirty="0">
                <a:solidFill>
                  <a:schemeClr val="bg1"/>
                </a:solidFill>
              </a:rPr>
              <a:t>General Education Information:</a:t>
            </a:r>
          </a:p>
          <a:p>
            <a:pPr marL="461963" indent="-317500">
              <a:lnSpc>
                <a:spcPct val="80000"/>
              </a:lnSpc>
              <a:spcBef>
                <a:spcPct val="10000"/>
              </a:spcBef>
            </a:pPr>
            <a:r>
              <a:rPr lang="en-US" sz="1600" dirty="0">
                <a:hlinkClick r:id="rId7"/>
              </a:rPr>
              <a:t>https://bulletins.psu.edu/undergraduate/general-education/</a:t>
            </a:r>
          </a:p>
          <a:p>
            <a:pPr marL="461963" indent="-317500">
              <a:lnSpc>
                <a:spcPct val="80000"/>
              </a:lnSpc>
              <a:spcBef>
                <a:spcPct val="10000"/>
              </a:spcBef>
            </a:pPr>
            <a:r>
              <a:rPr lang="en-US" sz="1600" dirty="0">
                <a:hlinkClick r:id="rId8"/>
              </a:rPr>
              <a:t>http://ugstudents.smeal.psu.edu/academics-advising/degree-requirements/foreign-language-policy</a:t>
            </a:r>
            <a:r>
              <a:rPr lang="en-US" sz="1600" dirty="0"/>
              <a:t> </a:t>
            </a:r>
            <a:br>
              <a:rPr lang="en-US" sz="1600" dirty="0">
                <a:solidFill>
                  <a:schemeClr val="bg1"/>
                </a:solidFill>
              </a:rPr>
            </a:br>
            <a:endParaRPr lang="en-US" sz="1600" dirty="0">
              <a:solidFill>
                <a:schemeClr val="bg1"/>
              </a:solidFill>
            </a:endParaRPr>
          </a:p>
          <a:p>
            <a:pPr>
              <a:lnSpc>
                <a:spcPct val="80000"/>
              </a:lnSpc>
              <a:spcBef>
                <a:spcPct val="10000"/>
              </a:spcBef>
              <a:buNone/>
            </a:pPr>
            <a:r>
              <a:rPr lang="en-US" sz="1600" b="1" dirty="0">
                <a:solidFill>
                  <a:schemeClr val="bg1"/>
                </a:solidFill>
              </a:rPr>
              <a:t>Education Abroad Links:</a:t>
            </a:r>
          </a:p>
          <a:p>
            <a:pPr marL="461963" indent="-317500">
              <a:lnSpc>
                <a:spcPct val="80000"/>
              </a:lnSpc>
              <a:spcBef>
                <a:spcPct val="10000"/>
              </a:spcBef>
            </a:pPr>
            <a:r>
              <a:rPr lang="en-US" altLang="ko-KR" sz="1600" dirty="0">
                <a:solidFill>
                  <a:schemeClr val="bg1"/>
                </a:solidFill>
                <a:ea typeface="굴림" pitchFamily="124" charset="-127"/>
                <a:hlinkClick r:id="rId9"/>
              </a:rPr>
              <a:t>https://global.psu.edu/</a:t>
            </a:r>
            <a:r>
              <a:rPr lang="en-US" altLang="ko-KR" sz="1600" dirty="0">
                <a:solidFill>
                  <a:schemeClr val="bg1"/>
                </a:solidFill>
                <a:ea typeface="굴림" pitchFamily="124" charset="-127"/>
              </a:rPr>
              <a:t> </a:t>
            </a:r>
          </a:p>
          <a:p>
            <a:pPr marL="461963" indent="-317500">
              <a:lnSpc>
                <a:spcPct val="80000"/>
              </a:lnSpc>
              <a:spcBef>
                <a:spcPct val="10000"/>
              </a:spcBef>
            </a:pPr>
            <a:r>
              <a:rPr lang="en-US" sz="1600" dirty="0">
                <a:solidFill>
                  <a:schemeClr val="bg1"/>
                </a:solidFill>
                <a:hlinkClick r:id="rId10"/>
              </a:rPr>
              <a:t>http://ugstudents.smeal.psu.edu/study-abroad</a:t>
            </a:r>
            <a:r>
              <a:rPr lang="en-US" sz="1600" dirty="0">
                <a:solidFill>
                  <a:schemeClr val="bg1"/>
                </a:solidFill>
              </a:rPr>
              <a:t> </a:t>
            </a:r>
            <a:br>
              <a:rPr lang="en-US" sz="1600" dirty="0">
                <a:solidFill>
                  <a:schemeClr val="bg1"/>
                </a:solidFill>
              </a:rPr>
            </a:br>
            <a:endParaRPr lang="en-US" sz="1600" dirty="0">
              <a:solidFill>
                <a:schemeClr val="bg1"/>
              </a:solidFill>
            </a:endParaRPr>
          </a:p>
          <a:p>
            <a:pPr>
              <a:lnSpc>
                <a:spcPct val="80000"/>
              </a:lnSpc>
              <a:spcBef>
                <a:spcPct val="10000"/>
              </a:spcBef>
              <a:buNone/>
            </a:pPr>
            <a:r>
              <a:rPr lang="en-US" sz="1600" b="1" dirty="0">
                <a:solidFill>
                  <a:schemeClr val="bg1"/>
                </a:solidFill>
              </a:rPr>
              <a:t>Career/Internship Links:</a:t>
            </a:r>
          </a:p>
          <a:p>
            <a:pPr marL="461963" indent="-317500">
              <a:lnSpc>
                <a:spcPct val="80000"/>
              </a:lnSpc>
              <a:spcBef>
                <a:spcPct val="10000"/>
              </a:spcBef>
            </a:pPr>
            <a:r>
              <a:rPr lang="en-US" sz="1600" dirty="0">
                <a:solidFill>
                  <a:schemeClr val="bg1"/>
                </a:solidFill>
                <a:hlinkClick r:id="rId11"/>
              </a:rPr>
              <a:t>https://studentaffairs.psu.edu/career</a:t>
            </a:r>
            <a:endParaRPr lang="en-US" sz="1600" dirty="0">
              <a:solidFill>
                <a:schemeClr val="bg1"/>
              </a:solidFill>
            </a:endParaRPr>
          </a:p>
          <a:p>
            <a:pPr marL="461963" indent="-317500">
              <a:lnSpc>
                <a:spcPct val="80000"/>
              </a:lnSpc>
              <a:spcBef>
                <a:spcPct val="10000"/>
              </a:spcBef>
            </a:pPr>
            <a:r>
              <a:rPr lang="en-US" sz="1600" dirty="0">
                <a:solidFill>
                  <a:schemeClr val="bg1"/>
                </a:solidFill>
                <a:hlinkClick r:id="rId12"/>
              </a:rPr>
              <a:t>http://ugstudents.smeal.psu.edu/careers</a:t>
            </a:r>
            <a:r>
              <a:rPr lang="en-US" sz="1600" dirty="0">
                <a:solidFill>
                  <a:schemeClr val="bg1"/>
                </a:solidFill>
              </a:rPr>
              <a:t> </a:t>
            </a:r>
            <a:br>
              <a:rPr lang="en-US" sz="1600" dirty="0">
                <a:solidFill>
                  <a:schemeClr val="bg1"/>
                </a:solidFill>
              </a:rPr>
            </a:br>
            <a:endParaRPr lang="en-US" sz="1600" dirty="0">
              <a:solidFill>
                <a:schemeClr val="bg1"/>
              </a:solidFill>
            </a:endParaRPr>
          </a:p>
          <a:p>
            <a:pPr>
              <a:lnSpc>
                <a:spcPct val="80000"/>
              </a:lnSpc>
              <a:spcBef>
                <a:spcPct val="10000"/>
              </a:spcBef>
              <a:buNone/>
            </a:pPr>
            <a:r>
              <a:rPr lang="en-US" sz="1600" b="1" dirty="0">
                <a:solidFill>
                  <a:schemeClr val="bg1"/>
                </a:solidFill>
              </a:rPr>
              <a:t>Smeal Student Organizations Link:</a:t>
            </a:r>
          </a:p>
          <a:p>
            <a:pPr marL="461963" indent="-317500">
              <a:lnSpc>
                <a:spcPct val="80000"/>
              </a:lnSpc>
              <a:spcBef>
                <a:spcPct val="10000"/>
              </a:spcBef>
              <a:buFont typeface="Arial" panose="020B0604020202020204" pitchFamily="34" charset="0"/>
              <a:buChar char="•"/>
            </a:pPr>
            <a:r>
              <a:rPr lang="en-US" sz="1600" dirty="0">
                <a:solidFill>
                  <a:schemeClr val="bg2"/>
                </a:solidFill>
                <a:hlinkClick r:id="rId13"/>
              </a:rPr>
              <a:t>https://ugstudents.smeal.psu.edu/student-organizations</a:t>
            </a:r>
            <a:endParaRPr lang="en-US" sz="1600" dirty="0">
              <a:solidFill>
                <a:schemeClr val="bg2"/>
              </a:solidFill>
            </a:endParaRPr>
          </a:p>
          <a:p>
            <a:pPr marL="0" indent="0">
              <a:lnSpc>
                <a:spcPct val="80000"/>
              </a:lnSpc>
              <a:spcBef>
                <a:spcPct val="10000"/>
              </a:spcBef>
              <a:buNone/>
            </a:pPr>
            <a:endParaRPr lang="en-US" sz="1600" dirty="0">
              <a:solidFill>
                <a:schemeClr val="bg2"/>
              </a:solidFill>
            </a:endParaRPr>
          </a:p>
          <a:p>
            <a:pPr marL="0" indent="0">
              <a:lnSpc>
                <a:spcPct val="80000"/>
              </a:lnSpc>
              <a:spcBef>
                <a:spcPct val="10000"/>
              </a:spcBef>
              <a:buNone/>
            </a:pPr>
            <a:r>
              <a:rPr lang="en-US" sz="1600" b="1" dirty="0">
                <a:solidFill>
                  <a:schemeClr val="bg2"/>
                </a:solidFill>
              </a:rPr>
              <a:t>Waitlist Information Link:</a:t>
            </a:r>
          </a:p>
          <a:p>
            <a:pPr marL="461963" indent="-317500">
              <a:lnSpc>
                <a:spcPct val="80000"/>
              </a:lnSpc>
              <a:spcBef>
                <a:spcPct val="10000"/>
              </a:spcBef>
            </a:pPr>
            <a:r>
              <a:rPr lang="en-US" sz="1600" dirty="0">
                <a:solidFill>
                  <a:schemeClr val="bg2"/>
                </a:solidFill>
                <a:hlinkClick r:id="rId14"/>
              </a:rPr>
              <a:t>https://advising.psu.edu/scheduling-course-full</a:t>
            </a:r>
            <a:endParaRPr lang="en-US" sz="1600" dirty="0">
              <a:solidFill>
                <a:schemeClr val="bg2"/>
              </a:solidFill>
            </a:endParaRPr>
          </a:p>
        </p:txBody>
      </p:sp>
      <p:pic>
        <p:nvPicPr>
          <p:cNvPr id="4" name="Recorded Sound 3">
            <a:hlinkClick r:id="" action="ppaction://media"/>
            <a:extLst>
              <a:ext uri="{FF2B5EF4-FFF2-40B4-BE49-F238E27FC236}">
                <a16:creationId xmlns:a16="http://schemas.microsoft.com/office/drawing/2014/main" id="{4EE51C33-93FE-9940-B6BA-F1F203DA5C6F}"/>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381000" y="6096000"/>
            <a:ext cx="406400" cy="406400"/>
          </a:xfrm>
          <a:prstGeom prst="rect">
            <a:avLst/>
          </a:prstGeom>
        </p:spPr>
      </p:pic>
    </p:spTree>
    <p:extLst>
      <p:ext uri="{BB962C8B-B14F-4D97-AF65-F5344CB8AC3E}">
        <p14:creationId xmlns:p14="http://schemas.microsoft.com/office/powerpoint/2010/main" val="3470331351"/>
      </p:ext>
    </p:extLst>
  </p:cSld>
  <p:clrMapOvr>
    <a:masterClrMapping/>
  </p:clrMapOvr>
  <mc:AlternateContent xmlns:mc="http://schemas.openxmlformats.org/markup-compatibility/2006" xmlns:p14="http://schemas.microsoft.com/office/powerpoint/2010/main">
    <mc:Choice Requires="p14">
      <p:transition spd="slow" p14:dur="2000" advTm="19691"/>
    </mc:Choice>
    <mc:Fallback xmlns="">
      <p:transition spd="slow" advTm="196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8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7" objId="4"/>
        <p14:stopEvt time="15056" objId="4"/>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1FA82-511F-024B-8267-DFAEB40750D7}"/>
              </a:ext>
            </a:extLst>
          </p:cNvPr>
          <p:cNvSpPr>
            <a:spLocks noGrp="1"/>
          </p:cNvSpPr>
          <p:nvPr>
            <p:ph type="title"/>
          </p:nvPr>
        </p:nvSpPr>
        <p:spPr/>
        <p:txBody>
          <a:bodyPr>
            <a:normAutofit/>
          </a:bodyPr>
          <a:lstStyle/>
          <a:p>
            <a:r>
              <a:rPr lang="en-US" dirty="0"/>
              <a:t>Smeal Undergraduate Education</a:t>
            </a:r>
          </a:p>
        </p:txBody>
      </p:sp>
      <p:sp>
        <p:nvSpPr>
          <p:cNvPr id="3" name="Content Placeholder 2">
            <a:extLst>
              <a:ext uri="{FF2B5EF4-FFF2-40B4-BE49-F238E27FC236}">
                <a16:creationId xmlns:a16="http://schemas.microsoft.com/office/drawing/2014/main" id="{AAAB562D-A456-CB41-86FC-00393FC21A6B}"/>
              </a:ext>
            </a:extLst>
          </p:cNvPr>
          <p:cNvSpPr>
            <a:spLocks noGrp="1"/>
          </p:cNvSpPr>
          <p:nvPr>
            <p:ph idx="1"/>
          </p:nvPr>
        </p:nvSpPr>
        <p:spPr>
          <a:xfrm>
            <a:off x="457200" y="1600201"/>
            <a:ext cx="8229600" cy="2057400"/>
          </a:xfrm>
        </p:spPr>
        <p:txBody>
          <a:bodyPr>
            <a:normAutofit/>
          </a:bodyPr>
          <a:lstStyle/>
          <a:p>
            <a:pPr marL="0" indent="0" algn="ctr">
              <a:lnSpc>
                <a:spcPct val="100000"/>
              </a:lnSpc>
              <a:spcBef>
                <a:spcPct val="0"/>
              </a:spcBef>
              <a:buNone/>
              <a:defRPr/>
            </a:pPr>
            <a:r>
              <a:rPr lang="en-US" sz="2400" b="1" dirty="0"/>
              <a:t>202 Business Building</a:t>
            </a:r>
          </a:p>
          <a:p>
            <a:pPr marL="0" indent="0" algn="ctr">
              <a:lnSpc>
                <a:spcPct val="100000"/>
              </a:lnSpc>
              <a:spcBef>
                <a:spcPct val="0"/>
              </a:spcBef>
              <a:buNone/>
              <a:defRPr/>
            </a:pPr>
            <a:r>
              <a:rPr lang="en-US" sz="2400" b="1" dirty="0"/>
              <a:t>University Park, PA 16802</a:t>
            </a:r>
          </a:p>
          <a:p>
            <a:pPr marL="0" indent="0" algn="ctr">
              <a:lnSpc>
                <a:spcPct val="100000"/>
              </a:lnSpc>
              <a:spcBef>
                <a:spcPct val="0"/>
              </a:spcBef>
              <a:buNone/>
              <a:defRPr/>
            </a:pPr>
            <a:r>
              <a:rPr lang="en-US" sz="2400" b="1" dirty="0"/>
              <a:t>(814) 863-1947 </a:t>
            </a:r>
            <a:br>
              <a:rPr lang="en-US" sz="2400" b="1" dirty="0"/>
            </a:br>
            <a:r>
              <a:rPr lang="en-US" sz="2400" b="1" dirty="0" err="1"/>
              <a:t>SmealAdvising@smeal.psu.edu</a:t>
            </a:r>
            <a:endParaRPr lang="en-US" sz="2400" b="1" dirty="0"/>
          </a:p>
          <a:p>
            <a:pPr marL="0" indent="0" algn="ctr">
              <a:lnSpc>
                <a:spcPct val="100000"/>
              </a:lnSpc>
              <a:spcBef>
                <a:spcPct val="0"/>
              </a:spcBef>
              <a:buNone/>
              <a:defRPr/>
            </a:pPr>
            <a:r>
              <a:rPr lang="en-US" sz="2400" b="1" u="sng" dirty="0">
                <a:hlinkClick r:id="rId5"/>
              </a:rPr>
              <a:t>ugstudents.smeal.psu.edu</a:t>
            </a:r>
            <a:endParaRPr lang="en-US" sz="2400" dirty="0"/>
          </a:p>
        </p:txBody>
      </p:sp>
      <p:pic>
        <p:nvPicPr>
          <p:cNvPr id="4" name="Picture 3" descr="Smeal undergraduate education web site home page.">
            <a:extLst>
              <a:ext uri="{FF2B5EF4-FFF2-40B4-BE49-F238E27FC236}">
                <a16:creationId xmlns:a16="http://schemas.microsoft.com/office/drawing/2014/main" id="{FA989287-3246-E74C-BDF1-658CC0429F58}"/>
              </a:ext>
            </a:extLst>
          </p:cNvPr>
          <p:cNvPicPr>
            <a:picLocks noChangeAspect="1"/>
          </p:cNvPicPr>
          <p:nvPr/>
        </p:nvPicPr>
        <p:blipFill>
          <a:blip r:embed="rId6"/>
          <a:stretch>
            <a:fillRect/>
          </a:stretch>
        </p:blipFill>
        <p:spPr>
          <a:xfrm>
            <a:off x="2271470" y="3645091"/>
            <a:ext cx="4601059" cy="2423510"/>
          </a:xfrm>
          <a:prstGeom prst="rect">
            <a:avLst/>
          </a:prstGeom>
        </p:spPr>
      </p:pic>
      <p:pic>
        <p:nvPicPr>
          <p:cNvPr id="6" name="media2">
            <a:hlinkClick r:id="" action="ppaction://media"/>
            <a:extLst>
              <a:ext uri="{FF2B5EF4-FFF2-40B4-BE49-F238E27FC236}">
                <a16:creationId xmlns:a16="http://schemas.microsoft.com/office/drawing/2014/main" id="{7B695C75-FDB4-B7BC-6CC8-8756321517B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04800" y="6081496"/>
            <a:ext cx="533400" cy="533400"/>
          </a:xfrm>
          <a:prstGeom prst="rect">
            <a:avLst/>
          </a:prstGeom>
        </p:spPr>
      </p:pic>
    </p:spTree>
    <p:extLst>
      <p:ext uri="{BB962C8B-B14F-4D97-AF65-F5344CB8AC3E}">
        <p14:creationId xmlns:p14="http://schemas.microsoft.com/office/powerpoint/2010/main" val="1070857059"/>
      </p:ext>
    </p:extLst>
  </p:cSld>
  <p:clrMapOvr>
    <a:masterClrMapping/>
  </p:clrMapOvr>
  <mc:AlternateContent xmlns:mc="http://schemas.openxmlformats.org/markup-compatibility/2006" xmlns:p14="http://schemas.microsoft.com/office/powerpoint/2010/main">
    <mc:Choice Requires="p14">
      <p:transition spd="slow" p14:dur="2000" advTm="24763"/>
    </mc:Choice>
    <mc:Fallback xmlns="">
      <p:transition spd="slow" advTm="247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28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0" objId="5"/>
        <p14:pauseEvt time="0" objId="5"/>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7B862-6F69-6E41-945A-1362F760F229}"/>
              </a:ext>
            </a:extLst>
          </p:cNvPr>
          <p:cNvSpPr>
            <a:spLocks noGrp="1"/>
          </p:cNvSpPr>
          <p:nvPr>
            <p:ph type="ctrTitle"/>
          </p:nvPr>
        </p:nvSpPr>
        <p:spPr/>
        <p:txBody>
          <a:bodyPr/>
          <a:lstStyle/>
          <a:p>
            <a:r>
              <a:rPr lang="en-US" b="1" dirty="0">
                <a:solidFill>
                  <a:schemeClr val="bg1"/>
                </a:solidFill>
              </a:rPr>
              <a:t>Scheduling Presentation</a:t>
            </a:r>
            <a:br>
              <a:rPr lang="en-US" b="1" dirty="0">
                <a:solidFill>
                  <a:schemeClr val="bg1"/>
                </a:solidFill>
              </a:rPr>
            </a:br>
            <a:r>
              <a:rPr lang="en-US" b="1" dirty="0">
                <a:solidFill>
                  <a:schemeClr val="bg1"/>
                </a:solidFill>
              </a:rPr>
              <a:t>Accounting</a:t>
            </a:r>
            <a:endParaRPr lang="en-US" dirty="0"/>
          </a:p>
        </p:txBody>
      </p:sp>
      <p:sp>
        <p:nvSpPr>
          <p:cNvPr id="3" name="Subtitle 2">
            <a:extLst>
              <a:ext uri="{FF2B5EF4-FFF2-40B4-BE49-F238E27FC236}">
                <a16:creationId xmlns:a16="http://schemas.microsoft.com/office/drawing/2014/main" id="{946A48D1-D020-3640-BCC8-ADC38FC49889}"/>
              </a:ext>
            </a:extLst>
          </p:cNvPr>
          <p:cNvSpPr>
            <a:spLocks noGrp="1"/>
          </p:cNvSpPr>
          <p:nvPr>
            <p:ph type="subTitle" idx="1"/>
          </p:nvPr>
        </p:nvSpPr>
        <p:spPr/>
        <p:txBody>
          <a:bodyPr/>
          <a:lstStyle/>
          <a:p>
            <a:pPr>
              <a:defRPr/>
            </a:pPr>
            <a:r>
              <a:rPr lang="en-US" dirty="0"/>
              <a:t>Entering ACCTG Major in FA 24</a:t>
            </a:r>
            <a:endParaRPr lang="en-US" dirty="0">
              <a:solidFill>
                <a:schemeClr val="bg1"/>
              </a:solidFill>
            </a:endParaRPr>
          </a:p>
          <a:p>
            <a:pPr>
              <a:defRPr/>
            </a:pPr>
            <a:r>
              <a:rPr lang="en-US" dirty="0"/>
              <a:t>Smeal Undergraduate Advising</a:t>
            </a:r>
          </a:p>
          <a:p>
            <a:endParaRPr lang="en-US" dirty="0"/>
          </a:p>
        </p:txBody>
      </p:sp>
      <p:pic>
        <p:nvPicPr>
          <p:cNvPr id="4" name="media3">
            <a:hlinkClick r:id="" action="ppaction://media"/>
            <a:extLst>
              <a:ext uri="{FF2B5EF4-FFF2-40B4-BE49-F238E27FC236}">
                <a16:creationId xmlns:a16="http://schemas.microsoft.com/office/drawing/2014/main" id="{AB278D7C-698C-2737-20FA-655EB1B66E1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7200" y="5943600"/>
            <a:ext cx="609600" cy="609600"/>
          </a:xfrm>
          <a:prstGeom prst="rect">
            <a:avLst/>
          </a:prstGeom>
        </p:spPr>
      </p:pic>
    </p:spTree>
    <p:extLst>
      <p:ext uri="{BB962C8B-B14F-4D97-AF65-F5344CB8AC3E}">
        <p14:creationId xmlns:p14="http://schemas.microsoft.com/office/powerpoint/2010/main" val="1232421572"/>
      </p:ext>
    </p:extLst>
  </p:cSld>
  <p:clrMapOvr>
    <a:masterClrMapping/>
  </p:clrMapOvr>
  <mc:AlternateContent xmlns:mc="http://schemas.openxmlformats.org/markup-compatibility/2006" xmlns:p14="http://schemas.microsoft.com/office/powerpoint/2010/main">
    <mc:Choice Requires="p14">
      <p:transition spd="slow" p14:dur="2000" advTm="10960"/>
    </mc:Choice>
    <mc:Fallback xmlns="">
      <p:transition spd="slow" advTm="1096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1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A84D-2FC9-8341-844C-696481A3276D}"/>
              </a:ext>
            </a:extLst>
          </p:cNvPr>
          <p:cNvSpPr>
            <a:spLocks noGrp="1"/>
          </p:cNvSpPr>
          <p:nvPr>
            <p:ph type="title"/>
          </p:nvPr>
        </p:nvSpPr>
        <p:spPr/>
        <p:txBody>
          <a:bodyPr>
            <a:normAutofit fontScale="90000"/>
          </a:bodyPr>
          <a:lstStyle/>
          <a:p>
            <a:r>
              <a:rPr lang="en-US" b="1" dirty="0">
                <a:solidFill>
                  <a:schemeClr val="bg1"/>
                </a:solidFill>
              </a:rPr>
              <a:t>Recommended ACCTG</a:t>
            </a:r>
            <a:r>
              <a:rPr lang="en-US" b="1" dirty="0">
                <a:solidFill>
                  <a:srgbClr val="FF0000"/>
                </a:solidFill>
              </a:rPr>
              <a:t> </a:t>
            </a:r>
            <a:r>
              <a:rPr lang="en-US" b="1" dirty="0">
                <a:solidFill>
                  <a:schemeClr val="bg1"/>
                </a:solidFill>
              </a:rPr>
              <a:t>Schedule</a:t>
            </a:r>
            <a:endParaRPr lang="en-US" dirty="0"/>
          </a:p>
        </p:txBody>
      </p:sp>
      <p:sp>
        <p:nvSpPr>
          <p:cNvPr id="3" name="Content Placeholder 2">
            <a:extLst>
              <a:ext uri="{FF2B5EF4-FFF2-40B4-BE49-F238E27FC236}">
                <a16:creationId xmlns:a16="http://schemas.microsoft.com/office/drawing/2014/main" id="{3C49CE23-EFE1-9D44-8D4F-62C82FA92A06}"/>
              </a:ext>
            </a:extLst>
          </p:cNvPr>
          <p:cNvSpPr>
            <a:spLocks noGrp="1"/>
          </p:cNvSpPr>
          <p:nvPr>
            <p:ph sz="half" idx="1"/>
          </p:nvPr>
        </p:nvSpPr>
        <p:spPr>
          <a:xfrm>
            <a:off x="457200" y="1600201"/>
            <a:ext cx="4038600" cy="3428999"/>
          </a:xfrm>
        </p:spPr>
        <p:txBody>
          <a:bodyPr>
            <a:normAutofit/>
          </a:bodyPr>
          <a:lstStyle/>
          <a:p>
            <a:pPr>
              <a:buNone/>
            </a:pPr>
            <a:r>
              <a:rPr lang="en-US" sz="4000" u="sng" dirty="0">
                <a:solidFill>
                  <a:schemeClr val="bg1"/>
                </a:solidFill>
              </a:rPr>
              <a:t>Fall 2024 </a:t>
            </a:r>
          </a:p>
          <a:p>
            <a:r>
              <a:rPr lang="en-US" dirty="0">
                <a:solidFill>
                  <a:schemeClr val="bg1"/>
                </a:solidFill>
              </a:rPr>
              <a:t>ACCTG 471</a:t>
            </a:r>
          </a:p>
          <a:p>
            <a:r>
              <a:rPr lang="en-US" dirty="0">
                <a:solidFill>
                  <a:schemeClr val="bg1"/>
                </a:solidFill>
              </a:rPr>
              <a:t>ACCTG 404</a:t>
            </a:r>
          </a:p>
          <a:p>
            <a:r>
              <a:rPr lang="en-US" dirty="0">
                <a:solidFill>
                  <a:schemeClr val="bg1"/>
                </a:solidFill>
              </a:rPr>
              <a:t>ENG 202 D</a:t>
            </a:r>
          </a:p>
          <a:p>
            <a:r>
              <a:rPr lang="en-US" dirty="0">
                <a:solidFill>
                  <a:schemeClr val="bg1"/>
                </a:solidFill>
              </a:rPr>
              <a:t>BA 342 </a:t>
            </a:r>
            <a:r>
              <a:rPr lang="en-US">
                <a:solidFill>
                  <a:schemeClr val="bg1"/>
                </a:solidFill>
              </a:rPr>
              <a:t>or BLAW </a:t>
            </a:r>
            <a:r>
              <a:rPr lang="en-US" dirty="0">
                <a:solidFill>
                  <a:schemeClr val="bg1"/>
                </a:solidFill>
              </a:rPr>
              <a:t>341</a:t>
            </a:r>
          </a:p>
          <a:p>
            <a:r>
              <a:rPr lang="en-US" dirty="0">
                <a:solidFill>
                  <a:schemeClr val="bg1"/>
                </a:solidFill>
              </a:rPr>
              <a:t>Gen Ed</a:t>
            </a:r>
            <a:endParaRPr lang="en-US" dirty="0"/>
          </a:p>
        </p:txBody>
      </p:sp>
      <p:sp>
        <p:nvSpPr>
          <p:cNvPr id="4" name="Content Placeholder 3">
            <a:extLst>
              <a:ext uri="{FF2B5EF4-FFF2-40B4-BE49-F238E27FC236}">
                <a16:creationId xmlns:a16="http://schemas.microsoft.com/office/drawing/2014/main" id="{F3979C0A-38FA-4848-B82E-85311460A77D}"/>
              </a:ext>
            </a:extLst>
          </p:cNvPr>
          <p:cNvSpPr>
            <a:spLocks noGrp="1"/>
          </p:cNvSpPr>
          <p:nvPr>
            <p:ph sz="half" idx="2"/>
          </p:nvPr>
        </p:nvSpPr>
        <p:spPr>
          <a:xfrm>
            <a:off x="4648200" y="1600201"/>
            <a:ext cx="4038600" cy="3428999"/>
          </a:xfrm>
        </p:spPr>
        <p:txBody>
          <a:bodyPr>
            <a:normAutofit/>
          </a:bodyPr>
          <a:lstStyle/>
          <a:p>
            <a:pPr marL="0" indent="0">
              <a:buNone/>
            </a:pPr>
            <a:r>
              <a:rPr lang="en-US" sz="4000" u="sng" dirty="0">
                <a:solidFill>
                  <a:schemeClr val="bg1"/>
                </a:solidFill>
              </a:rPr>
              <a:t>Spring 2025</a:t>
            </a:r>
          </a:p>
          <a:p>
            <a:r>
              <a:rPr lang="en-US" dirty="0">
                <a:solidFill>
                  <a:schemeClr val="bg1"/>
                </a:solidFill>
              </a:rPr>
              <a:t>ACCTG 472</a:t>
            </a:r>
          </a:p>
          <a:p>
            <a:r>
              <a:rPr lang="en-US" dirty="0">
                <a:solidFill>
                  <a:schemeClr val="bg1"/>
                </a:solidFill>
              </a:rPr>
              <a:t>ACCTG 405</a:t>
            </a:r>
          </a:p>
          <a:p>
            <a:r>
              <a:rPr lang="en-US" dirty="0">
                <a:solidFill>
                  <a:schemeClr val="bg1"/>
                </a:solidFill>
              </a:rPr>
              <a:t>Gen Ed</a:t>
            </a:r>
          </a:p>
          <a:p>
            <a:r>
              <a:rPr lang="en-US" dirty="0">
                <a:solidFill>
                  <a:schemeClr val="bg1"/>
                </a:solidFill>
              </a:rPr>
              <a:t>BA 342 or BLAW 341</a:t>
            </a:r>
          </a:p>
          <a:p>
            <a:r>
              <a:rPr lang="en-US" dirty="0">
                <a:solidFill>
                  <a:schemeClr val="bg1"/>
                </a:solidFill>
              </a:rPr>
              <a:t>Gen Ed</a:t>
            </a:r>
            <a:endParaRPr lang="en-US" dirty="0"/>
          </a:p>
        </p:txBody>
      </p:sp>
      <p:sp>
        <p:nvSpPr>
          <p:cNvPr id="5" name="TextBox 4">
            <a:extLst>
              <a:ext uri="{FF2B5EF4-FFF2-40B4-BE49-F238E27FC236}">
                <a16:creationId xmlns:a16="http://schemas.microsoft.com/office/drawing/2014/main" id="{504D2A99-466A-B049-8D32-047CC9449570}"/>
              </a:ext>
            </a:extLst>
          </p:cNvPr>
          <p:cNvSpPr txBox="1"/>
          <p:nvPr/>
        </p:nvSpPr>
        <p:spPr>
          <a:xfrm>
            <a:off x="571500" y="5249513"/>
            <a:ext cx="8153400" cy="1083374"/>
          </a:xfrm>
          <a:prstGeom prst="rect">
            <a:avLst/>
          </a:prstGeom>
          <a:noFill/>
        </p:spPr>
        <p:txBody>
          <a:bodyPr wrap="square" rtlCol="0">
            <a:spAutoFit/>
          </a:bodyPr>
          <a:lstStyle/>
          <a:p>
            <a:pPr algn="ctr" defTabSz="457200">
              <a:spcBef>
                <a:spcPct val="20000"/>
              </a:spcBef>
              <a:defRPr/>
            </a:pPr>
            <a:r>
              <a:rPr lang="en-US" sz="2800" dirty="0">
                <a:latin typeface="Myriad Pro"/>
              </a:rPr>
              <a:t>13 - 16 credits for the semester </a:t>
            </a:r>
          </a:p>
          <a:p>
            <a:pPr algn="ctr">
              <a:spcBef>
                <a:spcPct val="50000"/>
              </a:spcBef>
              <a:defRPr/>
            </a:pPr>
            <a:r>
              <a:rPr lang="en-US" dirty="0"/>
              <a:t>LINK: </a:t>
            </a:r>
            <a:r>
              <a:rPr lang="en-US" dirty="0">
                <a:hlinkClick r:id="rId5"/>
              </a:rPr>
              <a:t>https://bulletins.psu.edu/undergraduate/colleges/smeal-business/accounting-bs/#suggestedacademicplancopytext</a:t>
            </a:r>
            <a:endParaRPr lang="en-US" sz="2000" b="1" dirty="0">
              <a:solidFill>
                <a:srgbClr val="FFFF00"/>
              </a:solidFill>
            </a:endParaRPr>
          </a:p>
          <a:p>
            <a:endParaRPr lang="en-US" b="1" dirty="0"/>
          </a:p>
        </p:txBody>
      </p:sp>
      <p:pic>
        <p:nvPicPr>
          <p:cNvPr id="6" name="media4">
            <a:hlinkClick r:id="" action="ppaction://media"/>
            <a:extLst>
              <a:ext uri="{FF2B5EF4-FFF2-40B4-BE49-F238E27FC236}">
                <a16:creationId xmlns:a16="http://schemas.microsoft.com/office/drawing/2014/main" id="{8AE4CBBC-3C02-95B9-8802-9EEFAEA1550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9100" y="5920391"/>
            <a:ext cx="609600" cy="609600"/>
          </a:xfrm>
          <a:prstGeom prst="rect">
            <a:avLst/>
          </a:prstGeom>
        </p:spPr>
      </p:pic>
    </p:spTree>
    <p:extLst>
      <p:ext uri="{BB962C8B-B14F-4D97-AF65-F5344CB8AC3E}">
        <p14:creationId xmlns:p14="http://schemas.microsoft.com/office/powerpoint/2010/main" val="2903383295"/>
      </p:ext>
    </p:extLst>
  </p:cSld>
  <p:clrMapOvr>
    <a:masterClrMapping/>
  </p:clrMapOvr>
  <mc:AlternateContent xmlns:mc="http://schemas.openxmlformats.org/markup-compatibility/2006" xmlns:p14="http://schemas.microsoft.com/office/powerpoint/2010/main">
    <mc:Choice Requires="p14">
      <p:transition spd="slow" p14:dur="2000" advTm="33994"/>
    </mc:Choice>
    <mc:Fallback xmlns="">
      <p:transition spd="slow" advTm="3399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85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4C912-F460-094D-8E1C-DE571CD46C29}"/>
              </a:ext>
            </a:extLst>
          </p:cNvPr>
          <p:cNvSpPr>
            <a:spLocks noGrp="1"/>
          </p:cNvSpPr>
          <p:nvPr>
            <p:ph type="title"/>
          </p:nvPr>
        </p:nvSpPr>
        <p:spPr>
          <a:xfrm>
            <a:off x="457200" y="230515"/>
            <a:ext cx="8229600" cy="885723"/>
          </a:xfrm>
        </p:spPr>
        <p:txBody>
          <a:bodyPr/>
          <a:lstStyle/>
          <a:p>
            <a:r>
              <a:rPr lang="en-US" b="1" dirty="0">
                <a:solidFill>
                  <a:schemeClr val="bg1"/>
                </a:solidFill>
              </a:rPr>
              <a:t>What To Do If a Course Is Full</a:t>
            </a:r>
            <a:endParaRPr lang="en-US" dirty="0"/>
          </a:p>
        </p:txBody>
      </p:sp>
      <p:sp>
        <p:nvSpPr>
          <p:cNvPr id="3" name="Content Placeholder 2">
            <a:extLst>
              <a:ext uri="{FF2B5EF4-FFF2-40B4-BE49-F238E27FC236}">
                <a16:creationId xmlns:a16="http://schemas.microsoft.com/office/drawing/2014/main" id="{AE0FF6DE-0B96-DB46-BDA7-B91D4CEDDB88}"/>
              </a:ext>
            </a:extLst>
          </p:cNvPr>
          <p:cNvSpPr>
            <a:spLocks noGrp="1"/>
          </p:cNvSpPr>
          <p:nvPr>
            <p:ph idx="1"/>
          </p:nvPr>
        </p:nvSpPr>
        <p:spPr>
          <a:xfrm>
            <a:off x="457200" y="1189411"/>
            <a:ext cx="8229600" cy="1877644"/>
          </a:xfrm>
        </p:spPr>
        <p:txBody>
          <a:bodyPr>
            <a:normAutofit lnSpcReduction="10000"/>
          </a:bodyPr>
          <a:lstStyle/>
          <a:p>
            <a:pPr marL="0" indent="0">
              <a:buNone/>
            </a:pPr>
            <a:r>
              <a:rPr lang="en-US" sz="2800" dirty="0"/>
              <a:t>If all sections of a course that you need to take for your major are filled, you should use the </a:t>
            </a:r>
            <a:r>
              <a:rPr lang="en-US" sz="2800" dirty="0" err="1"/>
              <a:t>LionPATH</a:t>
            </a:r>
            <a:r>
              <a:rPr lang="en-US" sz="2800" dirty="0"/>
              <a:t> </a:t>
            </a:r>
            <a:r>
              <a:rPr lang="en-US" sz="2800" dirty="0">
                <a:solidFill>
                  <a:schemeClr val="tx1">
                    <a:lumMod val="75000"/>
                  </a:schemeClr>
                </a:solidFill>
              </a:rPr>
              <a:t>Wait List </a:t>
            </a:r>
            <a:r>
              <a:rPr lang="en-US" sz="2800" dirty="0"/>
              <a:t>system.	</a:t>
            </a:r>
          </a:p>
          <a:p>
            <a:pPr marL="0" indent="0">
              <a:buNone/>
            </a:pPr>
            <a:r>
              <a:rPr lang="en-US" sz="2800" dirty="0"/>
              <a:t>LINK:</a:t>
            </a:r>
            <a:r>
              <a:rPr lang="en-US" dirty="0"/>
              <a:t>	</a:t>
            </a:r>
            <a:r>
              <a:rPr lang="en-US" sz="2400" dirty="0">
                <a:hlinkClick r:id="rId5"/>
              </a:rPr>
              <a:t>https://advising.psu.edu/scheduling-course-full</a:t>
            </a:r>
            <a:endParaRPr lang="en-US" sz="2400" dirty="0"/>
          </a:p>
          <a:p>
            <a:endParaRPr lang="en-US" dirty="0"/>
          </a:p>
        </p:txBody>
      </p:sp>
      <p:pic>
        <p:nvPicPr>
          <p:cNvPr id="5" name="Picture 3" descr="Wait List Web page.">
            <a:extLst>
              <a:ext uri="{FF2B5EF4-FFF2-40B4-BE49-F238E27FC236}">
                <a16:creationId xmlns:a16="http://schemas.microsoft.com/office/drawing/2014/main" id="{7294A2EF-FEA1-EC4A-B1FB-74588FA606E6}"/>
              </a:ext>
            </a:extLst>
          </p:cNvPr>
          <p:cNvPicPr>
            <a:picLocks noChangeAspect="1"/>
          </p:cNvPicPr>
          <p:nvPr/>
        </p:nvPicPr>
        <p:blipFill>
          <a:blip r:embed="rId6"/>
          <a:stretch>
            <a:fillRect/>
          </a:stretch>
        </p:blipFill>
        <p:spPr>
          <a:xfrm>
            <a:off x="2697753" y="3111013"/>
            <a:ext cx="3748493" cy="1698364"/>
          </a:xfrm>
          <a:prstGeom prst="rect">
            <a:avLst/>
          </a:prstGeom>
        </p:spPr>
      </p:pic>
      <p:sp>
        <p:nvSpPr>
          <p:cNvPr id="9" name="Content Placeholder 4">
            <a:extLst>
              <a:ext uri="{FF2B5EF4-FFF2-40B4-BE49-F238E27FC236}">
                <a16:creationId xmlns:a16="http://schemas.microsoft.com/office/drawing/2014/main" id="{C4831707-2D1A-7A4C-9FE9-4E1D4A679A5E}"/>
              </a:ext>
            </a:extLst>
          </p:cNvPr>
          <p:cNvSpPr txBox="1">
            <a:spLocks/>
          </p:cNvSpPr>
          <p:nvPr/>
        </p:nvSpPr>
        <p:spPr>
          <a:xfrm>
            <a:off x="457200" y="4946177"/>
            <a:ext cx="8229600" cy="99742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yriad Pro"/>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yriad Pro"/>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yriad Pro"/>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yriad Pro"/>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yriad Pro"/>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auto">
              <a:lnSpc>
                <a:spcPct val="100000"/>
              </a:lnSpc>
              <a:spcAft>
                <a:spcPts val="0"/>
              </a:spcAft>
              <a:buNone/>
            </a:pPr>
            <a:r>
              <a:rPr lang="en-US" sz="2800" dirty="0"/>
              <a:t>If it is a General Education course, you should find a suitable alternative.</a:t>
            </a:r>
          </a:p>
          <a:p>
            <a:pPr marL="0" indent="0" fontAlgn="auto">
              <a:lnSpc>
                <a:spcPct val="100000"/>
              </a:lnSpc>
              <a:spcAft>
                <a:spcPts val="0"/>
              </a:spcAft>
              <a:buFont typeface="Arial"/>
              <a:buNone/>
            </a:pPr>
            <a:endParaRPr lang="en-US" dirty="0"/>
          </a:p>
        </p:txBody>
      </p:sp>
      <p:pic>
        <p:nvPicPr>
          <p:cNvPr id="10" name="Recorded Sound 5">
            <a:hlinkClick r:id="" action="ppaction://media"/>
            <a:extLst>
              <a:ext uri="{FF2B5EF4-FFF2-40B4-BE49-F238E27FC236}">
                <a16:creationId xmlns:a16="http://schemas.microsoft.com/office/drawing/2014/main" id="{E5621260-8DE0-A143-A205-6B234AC97C8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81000" y="6121400"/>
            <a:ext cx="406400" cy="406400"/>
          </a:xfrm>
          <a:prstGeom prst="rect">
            <a:avLst/>
          </a:prstGeom>
        </p:spPr>
      </p:pic>
    </p:spTree>
    <p:extLst>
      <p:ext uri="{BB962C8B-B14F-4D97-AF65-F5344CB8AC3E}">
        <p14:creationId xmlns:p14="http://schemas.microsoft.com/office/powerpoint/2010/main" val="2385978275"/>
      </p:ext>
    </p:extLst>
  </p:cSld>
  <p:clrMapOvr>
    <a:masterClrMapping/>
  </p:clrMapOvr>
  <mc:AlternateContent xmlns:mc="http://schemas.openxmlformats.org/markup-compatibility/2006" xmlns:p14="http://schemas.microsoft.com/office/powerpoint/2010/main">
    <mc:Choice Requires="p14">
      <p:transition spd="slow" p14:dur="2000" advTm="69944"/>
    </mc:Choice>
    <mc:Fallback xmlns="">
      <p:transition spd="slow" advTm="699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11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extLst>
    <p:ext uri="{E180D4A7-C9FB-4DFB-919C-405C955672EB}">
      <p14:showEvtLst xmlns:p14="http://schemas.microsoft.com/office/powerpoint/2010/main">
        <p14:playEvt time="17" objId="10"/>
        <p14:stopEvt time="68311" objId="10"/>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1">
            <a:extLst>
              <a:ext uri="{FF2B5EF4-FFF2-40B4-BE49-F238E27FC236}">
                <a16:creationId xmlns:a16="http://schemas.microsoft.com/office/drawing/2014/main" id="{76D480CB-032E-1142-8F78-62060DF7C6DD}"/>
              </a:ext>
            </a:extLst>
          </p:cNvPr>
          <p:cNvSpPr>
            <a:spLocks noChangeArrowheads="1"/>
          </p:cNvSpPr>
          <p:nvPr/>
        </p:nvSpPr>
        <p:spPr bwMode="auto">
          <a:xfrm>
            <a:off x="3124200" y="1943100"/>
            <a:ext cx="3124200" cy="2590800"/>
          </a:xfrm>
          <a:prstGeom prst="irregularSeal1">
            <a:avLst/>
          </a:prstGeom>
          <a:solidFill>
            <a:srgbClr val="FFFF00"/>
          </a:solidFill>
          <a:ln w="9525">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2800" b="1" dirty="0">
                <a:solidFill>
                  <a:schemeClr val="bg2">
                    <a:lumMod val="50000"/>
                  </a:schemeClr>
                </a:solidFill>
              </a:rPr>
              <a:t>ACCTG</a:t>
            </a:r>
          </a:p>
        </p:txBody>
      </p:sp>
      <p:sp>
        <p:nvSpPr>
          <p:cNvPr id="5" name="Rectangle 2">
            <a:extLst>
              <a:ext uri="{FF2B5EF4-FFF2-40B4-BE49-F238E27FC236}">
                <a16:creationId xmlns:a16="http://schemas.microsoft.com/office/drawing/2014/main" id="{C3A8218B-D295-394D-BCCD-9CDB2121D6C0}"/>
              </a:ext>
            </a:extLst>
          </p:cNvPr>
          <p:cNvSpPr>
            <a:spLocks noChangeArrowheads="1"/>
          </p:cNvSpPr>
          <p:nvPr/>
        </p:nvSpPr>
        <p:spPr bwMode="auto">
          <a:xfrm>
            <a:off x="3848100" y="514350"/>
            <a:ext cx="1676400" cy="838200"/>
          </a:xfrm>
          <a:prstGeom prst="rect">
            <a:avLst/>
          </a:prstGeom>
          <a:solidFill>
            <a:schemeClr val="accent1"/>
          </a:solidFill>
          <a:ln w="9525">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Accounting</a:t>
            </a:r>
          </a:p>
          <a:p>
            <a:pPr algn="ctr">
              <a:lnSpc>
                <a:spcPct val="100000"/>
              </a:lnSpc>
              <a:spcBef>
                <a:spcPct val="0"/>
              </a:spcBef>
              <a:defRPr/>
            </a:pPr>
            <a:r>
              <a:rPr lang="en-US" sz="1800" b="1" dirty="0">
                <a:solidFill>
                  <a:schemeClr val="tx1"/>
                </a:solidFill>
                <a:latin typeface="Myriad Pro"/>
              </a:rPr>
              <a:t>Courses</a:t>
            </a:r>
          </a:p>
        </p:txBody>
      </p:sp>
      <p:sp>
        <p:nvSpPr>
          <p:cNvPr id="7" name="Rectangle 3">
            <a:extLst>
              <a:ext uri="{FF2B5EF4-FFF2-40B4-BE49-F238E27FC236}">
                <a16:creationId xmlns:a16="http://schemas.microsoft.com/office/drawing/2014/main" id="{1C423914-F1C9-AA4E-A7AA-79FBEA7C0E22}"/>
              </a:ext>
            </a:extLst>
          </p:cNvPr>
          <p:cNvSpPr>
            <a:spLocks noChangeArrowheads="1"/>
          </p:cNvSpPr>
          <p:nvPr/>
        </p:nvSpPr>
        <p:spPr bwMode="auto">
          <a:xfrm>
            <a:off x="6705600" y="1160318"/>
            <a:ext cx="1676400" cy="838200"/>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BA 411</a:t>
            </a:r>
          </a:p>
        </p:txBody>
      </p:sp>
      <p:sp>
        <p:nvSpPr>
          <p:cNvPr id="4" name="Rectangle 4">
            <a:extLst>
              <a:ext uri="{FF2B5EF4-FFF2-40B4-BE49-F238E27FC236}">
                <a16:creationId xmlns:a16="http://schemas.microsoft.com/office/drawing/2014/main" id="{C31FD1F5-BB38-984A-8B8E-59F407D9F21E}"/>
              </a:ext>
            </a:extLst>
          </p:cNvPr>
          <p:cNvSpPr>
            <a:spLocks noChangeArrowheads="1"/>
          </p:cNvSpPr>
          <p:nvPr/>
        </p:nvSpPr>
        <p:spPr bwMode="auto">
          <a:xfrm>
            <a:off x="6705600" y="3505200"/>
            <a:ext cx="1828800" cy="838200"/>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Education</a:t>
            </a:r>
          </a:p>
          <a:p>
            <a:pPr algn="ctr">
              <a:lnSpc>
                <a:spcPct val="100000"/>
              </a:lnSpc>
              <a:spcBef>
                <a:spcPct val="0"/>
              </a:spcBef>
              <a:defRPr/>
            </a:pPr>
            <a:r>
              <a:rPr lang="en-US" sz="1800" b="1" dirty="0">
                <a:solidFill>
                  <a:schemeClr val="tx1"/>
                </a:solidFill>
                <a:latin typeface="Myriad Pro"/>
              </a:rPr>
              <a:t>Abroad</a:t>
            </a:r>
          </a:p>
        </p:txBody>
      </p:sp>
      <p:sp>
        <p:nvSpPr>
          <p:cNvPr id="2" name="Rectangle 4">
            <a:extLst>
              <a:ext uri="{FF2B5EF4-FFF2-40B4-BE49-F238E27FC236}">
                <a16:creationId xmlns:a16="http://schemas.microsoft.com/office/drawing/2014/main" id="{9ECF6608-0E91-9745-91F3-A8DA2A13FDA2}"/>
              </a:ext>
            </a:extLst>
          </p:cNvPr>
          <p:cNvSpPr>
            <a:spLocks noChangeArrowheads="1"/>
          </p:cNvSpPr>
          <p:nvPr/>
        </p:nvSpPr>
        <p:spPr bwMode="auto">
          <a:xfrm>
            <a:off x="3390900" y="5124450"/>
            <a:ext cx="2590800" cy="838200"/>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Internship</a:t>
            </a:r>
          </a:p>
        </p:txBody>
      </p:sp>
      <p:sp>
        <p:nvSpPr>
          <p:cNvPr id="6" name="Rectangle 6">
            <a:extLst>
              <a:ext uri="{FF2B5EF4-FFF2-40B4-BE49-F238E27FC236}">
                <a16:creationId xmlns:a16="http://schemas.microsoft.com/office/drawing/2014/main" id="{F20B3F78-2DD8-214C-800A-2A5D2EEB447F}"/>
              </a:ext>
            </a:extLst>
          </p:cNvPr>
          <p:cNvSpPr>
            <a:spLocks noChangeArrowheads="1"/>
          </p:cNvSpPr>
          <p:nvPr/>
        </p:nvSpPr>
        <p:spPr bwMode="auto">
          <a:xfrm>
            <a:off x="609600" y="3657600"/>
            <a:ext cx="2133600" cy="685800"/>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Minor</a:t>
            </a:r>
          </a:p>
        </p:txBody>
      </p:sp>
      <p:sp>
        <p:nvSpPr>
          <p:cNvPr id="3" name="Rectangle 7">
            <a:extLst>
              <a:ext uri="{FF2B5EF4-FFF2-40B4-BE49-F238E27FC236}">
                <a16:creationId xmlns:a16="http://schemas.microsoft.com/office/drawing/2014/main" id="{BFBB80F0-3DED-2E4C-B1C7-17C085627ED2}"/>
              </a:ext>
            </a:extLst>
          </p:cNvPr>
          <p:cNvSpPr>
            <a:spLocks noChangeArrowheads="1"/>
          </p:cNvSpPr>
          <p:nvPr/>
        </p:nvSpPr>
        <p:spPr bwMode="auto">
          <a:xfrm>
            <a:off x="609600" y="1160318"/>
            <a:ext cx="2133600" cy="838200"/>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Two Piece</a:t>
            </a:r>
          </a:p>
          <a:p>
            <a:pPr algn="ctr">
              <a:lnSpc>
                <a:spcPct val="100000"/>
              </a:lnSpc>
              <a:spcBef>
                <a:spcPct val="0"/>
              </a:spcBef>
              <a:defRPr/>
            </a:pPr>
            <a:r>
              <a:rPr lang="en-US" sz="1800" b="1" dirty="0">
                <a:solidFill>
                  <a:schemeClr val="tx1"/>
                </a:solidFill>
                <a:latin typeface="Myriad Pro"/>
              </a:rPr>
              <a:t>Sequence</a:t>
            </a:r>
          </a:p>
        </p:txBody>
      </p:sp>
      <p:sp>
        <p:nvSpPr>
          <p:cNvPr id="11" name="TextBox 8">
            <a:extLst>
              <a:ext uri="{FF2B5EF4-FFF2-40B4-BE49-F238E27FC236}">
                <a16:creationId xmlns:a16="http://schemas.microsoft.com/office/drawing/2014/main" id="{3FCF98DE-CCFE-4142-BBFC-990E745149D7}"/>
              </a:ext>
            </a:extLst>
          </p:cNvPr>
          <p:cNvSpPr txBox="1"/>
          <p:nvPr/>
        </p:nvSpPr>
        <p:spPr>
          <a:xfrm>
            <a:off x="1314450" y="6307282"/>
            <a:ext cx="5067300" cy="437043"/>
          </a:xfrm>
          <a:prstGeom prst="rect">
            <a:avLst/>
          </a:prstGeom>
          <a:noFill/>
        </p:spPr>
        <p:txBody>
          <a:bodyPr wrap="square">
            <a:spAutoFit/>
          </a:bodyPr>
          <a:lstStyle/>
          <a:p>
            <a:pPr marL="0" indent="0">
              <a:buNone/>
            </a:pPr>
            <a:r>
              <a:rPr lang="en-US" sz="1400" dirty="0">
                <a:latin typeface="Arial"/>
                <a:cs typeface="Arial"/>
              </a:rPr>
              <a:t>LINK: </a:t>
            </a:r>
            <a:r>
              <a:rPr lang="en-US" sz="1400" dirty="0">
                <a:latin typeface="Arial"/>
                <a:cs typeface="Arial"/>
                <a:hlinkClick r:id="rId5"/>
              </a:rPr>
              <a:t>https://bulletins.psu.edu/undergraduate/colleges/smeal-business/accounting-bs/#suggestedacademicplancopytext</a:t>
            </a:r>
            <a:endParaRPr lang="en-US" sz="1400" dirty="0">
              <a:latin typeface="Arial"/>
              <a:cs typeface="Arial"/>
            </a:endParaRPr>
          </a:p>
        </p:txBody>
      </p:sp>
      <p:pic>
        <p:nvPicPr>
          <p:cNvPr id="9" name="Recorded Sound 9">
            <a:hlinkClick r:id="" action="ppaction://media"/>
            <a:extLst>
              <a:ext uri="{FF2B5EF4-FFF2-40B4-BE49-F238E27FC236}">
                <a16:creationId xmlns:a16="http://schemas.microsoft.com/office/drawing/2014/main" id="{B8B1BBB6-F9C3-FD44-A238-E294BAFB8E6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85482" y="6124117"/>
            <a:ext cx="406400" cy="406400"/>
          </a:xfrm>
          <a:prstGeom prst="rect">
            <a:avLst/>
          </a:prstGeom>
        </p:spPr>
      </p:pic>
    </p:spTree>
    <p:extLst>
      <p:ext uri="{BB962C8B-B14F-4D97-AF65-F5344CB8AC3E}">
        <p14:creationId xmlns:p14="http://schemas.microsoft.com/office/powerpoint/2010/main" val="3386725876"/>
      </p:ext>
    </p:extLst>
  </p:cSld>
  <p:clrMapOvr>
    <a:masterClrMapping/>
  </p:clrMapOvr>
  <mc:AlternateContent xmlns:mc="http://schemas.openxmlformats.org/markup-compatibility/2006" xmlns:p14="http://schemas.microsoft.com/office/powerpoint/2010/main">
    <mc:Choice Requires="p14">
      <p:transition spd="slow" p14:dur="2000" advTm="28598"/>
    </mc:Choice>
    <mc:Fallback xmlns="">
      <p:transition spd="slow" advTm="285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26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extLst>
    <p:ext uri="{E180D4A7-C9FB-4DFB-919C-405C955672EB}">
      <p14:showEvtLst xmlns:p14="http://schemas.microsoft.com/office/powerpoint/2010/main">
        <p14:playEvt time="12" objId="9"/>
        <p14:stopEvt time="28460" objId="9"/>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973D0-88B1-C348-9989-EA02B3887B98}"/>
              </a:ext>
            </a:extLst>
          </p:cNvPr>
          <p:cNvSpPr>
            <a:spLocks noGrp="1"/>
          </p:cNvSpPr>
          <p:nvPr>
            <p:ph type="title"/>
          </p:nvPr>
        </p:nvSpPr>
        <p:spPr>
          <a:xfrm>
            <a:off x="457200" y="274638"/>
            <a:ext cx="5791200" cy="1143000"/>
          </a:xfrm>
        </p:spPr>
        <p:txBody>
          <a:bodyPr/>
          <a:lstStyle/>
          <a:p>
            <a:r>
              <a:rPr lang="en-US" b="1" dirty="0">
                <a:solidFill>
                  <a:schemeClr val="bg1"/>
                </a:solidFill>
                <a:effectLst>
                  <a:outerShdw blurRad="38100" dist="38100" dir="2700000" algn="tl">
                    <a:srgbClr val="000000">
                      <a:alpha val="43137"/>
                    </a:srgbClr>
                  </a:outerShdw>
                </a:effectLst>
              </a:rPr>
              <a:t>Smeal Minors</a:t>
            </a:r>
            <a:endParaRPr lang="en-US" dirty="0"/>
          </a:p>
        </p:txBody>
      </p:sp>
      <p:sp>
        <p:nvSpPr>
          <p:cNvPr id="3" name="Content Placeholder 2">
            <a:extLst>
              <a:ext uri="{FF2B5EF4-FFF2-40B4-BE49-F238E27FC236}">
                <a16:creationId xmlns:a16="http://schemas.microsoft.com/office/drawing/2014/main" id="{C65AE0D2-F2E2-7C4A-9BA6-8BDE267E86C3}"/>
              </a:ext>
            </a:extLst>
          </p:cNvPr>
          <p:cNvSpPr>
            <a:spLocks noGrp="1"/>
          </p:cNvSpPr>
          <p:nvPr>
            <p:ph idx="1"/>
          </p:nvPr>
        </p:nvSpPr>
        <p:spPr>
          <a:xfrm>
            <a:off x="457200" y="1600201"/>
            <a:ext cx="5943600" cy="3048000"/>
          </a:xfrm>
        </p:spPr>
        <p:txBody>
          <a:bodyPr>
            <a:normAutofit/>
          </a:bodyPr>
          <a:lstStyle/>
          <a:p>
            <a:pPr>
              <a:defRPr/>
            </a:pPr>
            <a:r>
              <a:rPr lang="en-US" sz="2800" dirty="0"/>
              <a:t>Information Systems </a:t>
            </a:r>
            <a:r>
              <a:rPr lang="en-US" sz="2800" dirty="0" err="1"/>
              <a:t>Mgmt</a:t>
            </a:r>
            <a:r>
              <a:rPr lang="en-US" sz="2800" dirty="0"/>
              <a:t> (ISM)</a:t>
            </a:r>
          </a:p>
          <a:p>
            <a:pPr>
              <a:defRPr/>
            </a:pPr>
            <a:r>
              <a:rPr lang="en-US" sz="2800" dirty="0"/>
              <a:t>International Business (IB)</a:t>
            </a:r>
          </a:p>
          <a:p>
            <a:pPr>
              <a:defRPr/>
            </a:pPr>
            <a:r>
              <a:rPr lang="en-US" sz="2800" dirty="0"/>
              <a:t>Supply Chain &amp; Information  Sciences &amp; Technology (SCIST)</a:t>
            </a:r>
          </a:p>
          <a:p>
            <a:pPr>
              <a:defRPr/>
            </a:pPr>
            <a:r>
              <a:rPr lang="en-US" sz="2800" dirty="0"/>
              <a:t>Legal Environment of Business (LEBUS)</a:t>
            </a:r>
          </a:p>
        </p:txBody>
      </p:sp>
      <p:pic>
        <p:nvPicPr>
          <p:cNvPr id="4" name="Picture 6" descr="DSC_1115">
            <a:extLst>
              <a:ext uri="{FF2B5EF4-FFF2-40B4-BE49-F238E27FC236}">
                <a16:creationId xmlns:a16="http://schemas.microsoft.com/office/drawing/2014/main" id="{87D0F173-2566-CE4C-BC3A-B1F0AB05B4DF}"/>
              </a:ext>
            </a:extLst>
          </p:cNvPr>
          <p:cNvPicPr>
            <a:picLocks noChangeAspect="1" noChangeArrowheads="1"/>
          </p:cNvPicPr>
          <p:nvPr/>
        </p:nvPicPr>
        <p:blipFill>
          <a:blip r:embed="rId5" cstate="print"/>
          <a:srcRect/>
          <a:stretch>
            <a:fillRect/>
          </a:stretch>
        </p:blipFill>
        <p:spPr>
          <a:xfrm>
            <a:off x="6553200" y="80890"/>
            <a:ext cx="2482850" cy="3810000"/>
          </a:xfrm>
          <a:prstGeom prst="rect">
            <a:avLst/>
          </a:prstGeom>
          <a:noFill/>
        </p:spPr>
      </p:pic>
      <p:sp>
        <p:nvSpPr>
          <p:cNvPr id="5" name="Text Box 4">
            <a:extLst>
              <a:ext uri="{FF2B5EF4-FFF2-40B4-BE49-F238E27FC236}">
                <a16:creationId xmlns:a16="http://schemas.microsoft.com/office/drawing/2014/main" id="{A423BFFB-D1E2-0842-92D3-BD0FB31D3CFC}"/>
              </a:ext>
            </a:extLst>
          </p:cNvPr>
          <p:cNvSpPr txBox="1">
            <a:spLocks noChangeArrowheads="1"/>
          </p:cNvSpPr>
          <p:nvPr/>
        </p:nvSpPr>
        <p:spPr bwMode="auto">
          <a:xfrm>
            <a:off x="304800" y="4800600"/>
            <a:ext cx="8534400" cy="1292662"/>
          </a:xfrm>
          <a:prstGeom prst="rect">
            <a:avLst/>
          </a:prstGeom>
          <a:noFill/>
          <a:ln w="12700">
            <a:noFill/>
            <a:miter lim="800000"/>
            <a:headEnd type="none" w="sm" len="sm"/>
            <a:tailEnd type="none" w="sm" len="sm"/>
          </a:ln>
          <a:effectLst/>
        </p:spPr>
        <p:txBody>
          <a:bodyPr wrap="square">
            <a:spAutoFit/>
          </a:bodyPr>
          <a:lstStyle/>
          <a:p>
            <a:pPr algn="ctr">
              <a:lnSpc>
                <a:spcPct val="100000"/>
              </a:lnSpc>
              <a:spcBef>
                <a:spcPct val="50000"/>
              </a:spcBef>
              <a:defRPr/>
            </a:pPr>
            <a:r>
              <a:rPr lang="en-US" sz="2400" dirty="0">
                <a:latin typeface="Myriad Pro"/>
              </a:rPr>
              <a:t>See degree requirements for other Smeal approved minors</a:t>
            </a:r>
          </a:p>
          <a:p>
            <a:pPr algn="ctr">
              <a:lnSpc>
                <a:spcPct val="100000"/>
              </a:lnSpc>
              <a:spcBef>
                <a:spcPct val="50000"/>
              </a:spcBef>
              <a:defRPr/>
            </a:pPr>
            <a:r>
              <a:rPr lang="en-US" sz="2400" dirty="0">
                <a:latin typeface="Myriad Pro"/>
              </a:rPr>
              <a:t>LINK: </a:t>
            </a:r>
            <a:r>
              <a:rPr lang="en-US" sz="1800" dirty="0">
                <a:latin typeface="Myriad Pro"/>
                <a:hlinkClick r:id="rId6"/>
              </a:rPr>
              <a:t>https://ugstudents.smeal.psu.edu/academics-advising/degree-requirements/minors</a:t>
            </a:r>
            <a:endParaRPr lang="en-US" sz="1800" dirty="0">
              <a:latin typeface="Myriad Pro"/>
            </a:endParaRPr>
          </a:p>
        </p:txBody>
      </p:sp>
      <p:pic>
        <p:nvPicPr>
          <p:cNvPr id="6" name="Recorded Sound">
            <a:hlinkClick r:id="" action="ppaction://media"/>
            <a:extLst>
              <a:ext uri="{FF2B5EF4-FFF2-40B4-BE49-F238E27FC236}">
                <a16:creationId xmlns:a16="http://schemas.microsoft.com/office/drawing/2014/main" id="{F33E51C8-3B8E-104A-9711-3139DE4DBEA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27212" y="6121400"/>
            <a:ext cx="406400" cy="406400"/>
          </a:xfrm>
          <a:prstGeom prst="rect">
            <a:avLst/>
          </a:prstGeom>
        </p:spPr>
      </p:pic>
    </p:spTree>
    <p:extLst>
      <p:ext uri="{BB962C8B-B14F-4D97-AF65-F5344CB8AC3E}">
        <p14:creationId xmlns:p14="http://schemas.microsoft.com/office/powerpoint/2010/main" val="212466175"/>
      </p:ext>
    </p:extLst>
  </p:cSld>
  <p:clrMapOvr>
    <a:masterClrMapping/>
  </p:clrMapOvr>
  <mc:AlternateContent xmlns:mc="http://schemas.openxmlformats.org/markup-compatibility/2006" xmlns:p14="http://schemas.microsoft.com/office/powerpoint/2010/main">
    <mc:Choice Requires="p14">
      <p:transition spd="slow" p14:dur="2000" advTm="40840"/>
    </mc:Choice>
    <mc:Fallback xmlns="">
      <p:transition spd="slow" advTm="408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41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16" objId="6"/>
        <p14:stopEvt time="40622" objId="6"/>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2E07D-97DF-5C49-8DE4-B69DD40078A2}"/>
              </a:ext>
            </a:extLst>
          </p:cNvPr>
          <p:cNvSpPr>
            <a:spLocks noGrp="1"/>
          </p:cNvSpPr>
          <p:nvPr>
            <p:ph type="title"/>
          </p:nvPr>
        </p:nvSpPr>
        <p:spPr/>
        <p:txBody>
          <a:bodyPr/>
          <a:lstStyle/>
          <a:p>
            <a:r>
              <a:rPr lang="en-US" b="1" dirty="0">
                <a:solidFill>
                  <a:schemeClr val="bg1"/>
                </a:solidFill>
                <a:effectLst>
                  <a:outerShdw blurRad="38100" dist="38100" dir="2700000" algn="tl">
                    <a:srgbClr val="000000">
                      <a:alpha val="43137"/>
                    </a:srgbClr>
                  </a:outerShdw>
                </a:effectLst>
              </a:rPr>
              <a:t>Smeal College Policy</a:t>
            </a:r>
            <a:endParaRPr lang="en-US" dirty="0"/>
          </a:p>
        </p:txBody>
      </p:sp>
      <p:sp>
        <p:nvSpPr>
          <p:cNvPr id="3" name="Content Placeholder 2">
            <a:extLst>
              <a:ext uri="{FF2B5EF4-FFF2-40B4-BE49-F238E27FC236}">
                <a16:creationId xmlns:a16="http://schemas.microsoft.com/office/drawing/2014/main" id="{5C866778-7EDB-784D-AA95-DB0EA03C374C}"/>
              </a:ext>
            </a:extLst>
          </p:cNvPr>
          <p:cNvSpPr>
            <a:spLocks noGrp="1"/>
          </p:cNvSpPr>
          <p:nvPr>
            <p:ph idx="1"/>
          </p:nvPr>
        </p:nvSpPr>
        <p:spPr>
          <a:xfrm>
            <a:off x="457200" y="1600201"/>
            <a:ext cx="8229600" cy="4343400"/>
          </a:xfrm>
        </p:spPr>
        <p:txBody>
          <a:bodyPr>
            <a:normAutofit fontScale="85000" lnSpcReduction="10000"/>
          </a:bodyPr>
          <a:lstStyle/>
          <a:p>
            <a:pPr marL="0" indent="0">
              <a:buNone/>
              <a:defRPr/>
            </a:pPr>
            <a:r>
              <a:rPr lang="en-US" dirty="0"/>
              <a:t>Please note that pursuant to AACSB accreditation standards, the Smeal College requires that all upper division courses within the departments sponsoring the major be completed in residence at University Park under the instruction of Smeal College faculty.</a:t>
            </a:r>
          </a:p>
          <a:p>
            <a:pPr marL="0" indent="0">
              <a:buNone/>
              <a:defRPr/>
            </a:pPr>
            <a:r>
              <a:rPr lang="en-US" dirty="0"/>
              <a:t>For example, </a:t>
            </a:r>
            <a:r>
              <a:rPr lang="en-US" dirty="0">
                <a:solidFill>
                  <a:schemeClr val="bg1"/>
                </a:solidFill>
              </a:rPr>
              <a:t>students in the Accounting major must complete in residence with Smeal College faculty all 300 level and above Accounting courses.</a:t>
            </a:r>
          </a:p>
          <a:p>
            <a:pPr marL="0" indent="0">
              <a:buNone/>
              <a:defRPr/>
            </a:pPr>
            <a:r>
              <a:rPr lang="en-US" dirty="0"/>
              <a:t>Petitions for hardship exceptions from this policy may be made to the Smeal College of Business Associate Dean for Undergraduate Education.</a:t>
            </a:r>
          </a:p>
        </p:txBody>
      </p:sp>
      <p:pic>
        <p:nvPicPr>
          <p:cNvPr id="4" name="Recorded Sound 3">
            <a:hlinkClick r:id="" action="ppaction://media"/>
            <a:extLst>
              <a:ext uri="{FF2B5EF4-FFF2-40B4-BE49-F238E27FC236}">
                <a16:creationId xmlns:a16="http://schemas.microsoft.com/office/drawing/2014/main" id="{1A5633AA-3190-5F48-A22B-E0A6AC593F6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81000" y="6126164"/>
            <a:ext cx="406400" cy="406400"/>
          </a:xfrm>
          <a:prstGeom prst="rect">
            <a:avLst/>
          </a:prstGeom>
        </p:spPr>
      </p:pic>
    </p:spTree>
    <p:extLst>
      <p:ext uri="{BB962C8B-B14F-4D97-AF65-F5344CB8AC3E}">
        <p14:creationId xmlns:p14="http://schemas.microsoft.com/office/powerpoint/2010/main" val="3317080152"/>
      </p:ext>
    </p:extLst>
  </p:cSld>
  <p:clrMapOvr>
    <a:masterClrMapping/>
  </p:clrMapOvr>
  <mc:AlternateContent xmlns:mc="http://schemas.openxmlformats.org/markup-compatibility/2006" xmlns:p14="http://schemas.microsoft.com/office/powerpoint/2010/main">
    <mc:Choice Requires="p14">
      <p:transition spd="slow" p14:dur="2000" advTm="45296"/>
    </mc:Choice>
    <mc:Fallback xmlns="">
      <p:transition spd="slow" advTm="452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0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12" objId="4"/>
        <p14:stopEvt time="45296" objId="4"/>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1">
            <a:extLst>
              <a:ext uri="{FF2B5EF4-FFF2-40B4-BE49-F238E27FC236}">
                <a16:creationId xmlns:a16="http://schemas.microsoft.com/office/drawing/2014/main" id="{87C92339-059F-A641-B2AF-0DD520F93A29}"/>
              </a:ext>
            </a:extLst>
          </p:cNvPr>
          <p:cNvSpPr>
            <a:spLocks noChangeArrowheads="1"/>
          </p:cNvSpPr>
          <p:nvPr/>
        </p:nvSpPr>
        <p:spPr bwMode="auto">
          <a:xfrm>
            <a:off x="2514599" y="1752600"/>
            <a:ext cx="2806037" cy="2509774"/>
          </a:xfrm>
          <a:prstGeom prst="irregularSeal1">
            <a:avLst/>
          </a:prstGeom>
          <a:solidFill>
            <a:schemeClr val="bg1"/>
          </a:solidFill>
          <a:ln w="9525">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2800" b="1" dirty="0">
                <a:solidFill>
                  <a:schemeClr val="accent1"/>
                </a:solidFill>
                <a:latin typeface="Myriad Pro"/>
              </a:rPr>
              <a:t>General</a:t>
            </a:r>
          </a:p>
          <a:p>
            <a:pPr algn="ctr">
              <a:lnSpc>
                <a:spcPct val="100000"/>
              </a:lnSpc>
              <a:spcBef>
                <a:spcPct val="0"/>
              </a:spcBef>
              <a:defRPr/>
            </a:pPr>
            <a:r>
              <a:rPr lang="en-US" sz="2800" b="1" dirty="0">
                <a:solidFill>
                  <a:schemeClr val="accent1"/>
                </a:solidFill>
                <a:latin typeface="Myriad Pro"/>
              </a:rPr>
              <a:t>Education</a:t>
            </a:r>
          </a:p>
        </p:txBody>
      </p:sp>
      <p:sp>
        <p:nvSpPr>
          <p:cNvPr id="10" name="Text Box 2">
            <a:extLst>
              <a:ext uri="{FF2B5EF4-FFF2-40B4-BE49-F238E27FC236}">
                <a16:creationId xmlns:a16="http://schemas.microsoft.com/office/drawing/2014/main" id="{78F1B7F7-D5C7-FD46-8A3F-92C5C8B67EE4}"/>
              </a:ext>
            </a:extLst>
          </p:cNvPr>
          <p:cNvSpPr txBox="1">
            <a:spLocks noChangeArrowheads="1"/>
          </p:cNvSpPr>
          <p:nvPr/>
        </p:nvSpPr>
        <p:spPr bwMode="auto">
          <a:xfrm>
            <a:off x="8414735" y="2025429"/>
            <a:ext cx="553998" cy="2236945"/>
          </a:xfrm>
          <a:prstGeom prst="rect">
            <a:avLst/>
          </a:prstGeom>
          <a:solidFill>
            <a:schemeClr val="bg1"/>
          </a:solidFill>
          <a:ln w="9525">
            <a:solidFill>
              <a:schemeClr val="tx1"/>
            </a:solidFill>
            <a:miter lim="800000"/>
            <a:headEnd/>
            <a:tailEnd/>
          </a:ln>
        </p:spPr>
        <p:txBody>
          <a:bodyPr vert="eaVert" wrap="square">
            <a:spAutoFit/>
          </a:bodyPr>
          <a:lstStyle/>
          <a:p>
            <a:pPr algn="ctr">
              <a:lnSpc>
                <a:spcPct val="100000"/>
              </a:lnSpc>
              <a:spcBef>
                <a:spcPct val="50000"/>
              </a:spcBef>
            </a:pPr>
            <a:r>
              <a:rPr lang="en-US" sz="2400" b="1" dirty="0">
                <a:solidFill>
                  <a:schemeClr val="accent1"/>
                </a:solidFill>
              </a:rPr>
              <a:t>US or IL </a:t>
            </a:r>
          </a:p>
        </p:txBody>
      </p:sp>
      <p:sp>
        <p:nvSpPr>
          <p:cNvPr id="15" name="Line 3">
            <a:extLst>
              <a:ext uri="{FF2B5EF4-FFF2-40B4-BE49-F238E27FC236}">
                <a16:creationId xmlns:a16="http://schemas.microsoft.com/office/drawing/2014/main" id="{F6773FCA-2F73-BB41-84FF-17AF0AF752CF}"/>
              </a:ext>
            </a:extLst>
          </p:cNvPr>
          <p:cNvSpPr>
            <a:spLocks noChangeShapeType="1"/>
          </p:cNvSpPr>
          <p:nvPr/>
        </p:nvSpPr>
        <p:spPr bwMode="auto">
          <a:xfrm flipH="1" flipV="1">
            <a:off x="8070663" y="1194732"/>
            <a:ext cx="623608" cy="560855"/>
          </a:xfrm>
          <a:prstGeom prst="line">
            <a:avLst/>
          </a:prstGeom>
          <a:noFill/>
          <a:ln w="76200">
            <a:solidFill>
              <a:schemeClr val="tx1"/>
            </a:solidFill>
            <a:round/>
            <a:headEnd/>
            <a:tailEnd type="triangle" w="med" len="med"/>
          </a:ln>
        </p:spPr>
        <p:txBody>
          <a:bodyPr/>
          <a:lstStyle>
            <a:defPPr>
              <a:defRPr lang="en-US"/>
            </a:defPPr>
            <a:lvl1pPr algn="l" rtl="0" fontAlgn="base">
              <a:lnSpc>
                <a:spcPct val="80000"/>
              </a:lnSpc>
              <a:spcBef>
                <a:spcPct val="10000"/>
              </a:spcBef>
              <a:spcAft>
                <a:spcPct val="0"/>
              </a:spcAft>
              <a:defRPr sz="1400" kern="1200">
                <a:solidFill>
                  <a:schemeClr val="bg1"/>
                </a:solidFill>
                <a:latin typeface="Arial" charset="0"/>
                <a:ea typeface="+mn-ea"/>
                <a:cs typeface="+mn-cs"/>
              </a:defRPr>
            </a:lvl1pPr>
            <a:lvl2pPr marL="457200" algn="l" rtl="0" fontAlgn="base">
              <a:lnSpc>
                <a:spcPct val="80000"/>
              </a:lnSpc>
              <a:spcBef>
                <a:spcPct val="10000"/>
              </a:spcBef>
              <a:spcAft>
                <a:spcPct val="0"/>
              </a:spcAft>
              <a:defRPr sz="1400" kern="1200">
                <a:solidFill>
                  <a:schemeClr val="bg1"/>
                </a:solidFill>
                <a:latin typeface="Arial" charset="0"/>
                <a:ea typeface="+mn-ea"/>
                <a:cs typeface="+mn-cs"/>
              </a:defRPr>
            </a:lvl2pPr>
            <a:lvl3pPr marL="914400" algn="l" rtl="0" fontAlgn="base">
              <a:lnSpc>
                <a:spcPct val="80000"/>
              </a:lnSpc>
              <a:spcBef>
                <a:spcPct val="10000"/>
              </a:spcBef>
              <a:spcAft>
                <a:spcPct val="0"/>
              </a:spcAft>
              <a:defRPr sz="1400" kern="1200">
                <a:solidFill>
                  <a:schemeClr val="bg1"/>
                </a:solidFill>
                <a:latin typeface="Arial" charset="0"/>
                <a:ea typeface="+mn-ea"/>
                <a:cs typeface="+mn-cs"/>
              </a:defRPr>
            </a:lvl3pPr>
            <a:lvl4pPr marL="1371600" algn="l" rtl="0" fontAlgn="base">
              <a:lnSpc>
                <a:spcPct val="80000"/>
              </a:lnSpc>
              <a:spcBef>
                <a:spcPct val="10000"/>
              </a:spcBef>
              <a:spcAft>
                <a:spcPct val="0"/>
              </a:spcAft>
              <a:defRPr sz="1400" kern="1200">
                <a:solidFill>
                  <a:schemeClr val="bg1"/>
                </a:solidFill>
                <a:latin typeface="Arial" charset="0"/>
                <a:ea typeface="+mn-ea"/>
                <a:cs typeface="+mn-cs"/>
              </a:defRPr>
            </a:lvl4pPr>
            <a:lvl5pPr marL="1828800" algn="l" rtl="0" fontAlgn="base">
              <a:lnSpc>
                <a:spcPct val="80000"/>
              </a:lnSpc>
              <a:spcBef>
                <a:spcPct val="10000"/>
              </a:spcBef>
              <a:spcAft>
                <a:spcPct val="0"/>
              </a:spcAft>
              <a:defRPr sz="1400" kern="1200">
                <a:solidFill>
                  <a:schemeClr val="bg1"/>
                </a:solidFill>
                <a:latin typeface="Arial" charset="0"/>
                <a:ea typeface="+mn-ea"/>
                <a:cs typeface="+mn-cs"/>
              </a:defRPr>
            </a:lvl5pPr>
            <a:lvl6pPr marL="2286000" algn="l" defTabSz="914400" rtl="0" eaLnBrk="1" latinLnBrk="0" hangingPunct="1">
              <a:defRPr sz="1400" kern="1200">
                <a:solidFill>
                  <a:schemeClr val="bg1"/>
                </a:solidFill>
                <a:latin typeface="Arial" charset="0"/>
                <a:ea typeface="+mn-ea"/>
                <a:cs typeface="+mn-cs"/>
              </a:defRPr>
            </a:lvl6pPr>
            <a:lvl7pPr marL="2743200" algn="l" defTabSz="914400" rtl="0" eaLnBrk="1" latinLnBrk="0" hangingPunct="1">
              <a:defRPr sz="1400" kern="1200">
                <a:solidFill>
                  <a:schemeClr val="bg1"/>
                </a:solidFill>
                <a:latin typeface="Arial" charset="0"/>
                <a:ea typeface="+mn-ea"/>
                <a:cs typeface="+mn-cs"/>
              </a:defRPr>
            </a:lvl7pPr>
            <a:lvl8pPr marL="3200400" algn="l" defTabSz="914400" rtl="0" eaLnBrk="1" latinLnBrk="0" hangingPunct="1">
              <a:defRPr sz="1400" kern="1200">
                <a:solidFill>
                  <a:schemeClr val="bg1"/>
                </a:solidFill>
                <a:latin typeface="Arial" charset="0"/>
                <a:ea typeface="+mn-ea"/>
                <a:cs typeface="+mn-cs"/>
              </a:defRPr>
            </a:lvl8pPr>
            <a:lvl9pPr marL="3657600" algn="l" defTabSz="914400" rtl="0" eaLnBrk="1" latinLnBrk="0" hangingPunct="1">
              <a:defRPr sz="1400" kern="1200">
                <a:solidFill>
                  <a:schemeClr val="bg1"/>
                </a:solidFill>
                <a:latin typeface="Arial" charset="0"/>
                <a:ea typeface="+mn-ea"/>
                <a:cs typeface="+mn-cs"/>
              </a:defRPr>
            </a:lvl9pPr>
          </a:lstStyle>
          <a:p>
            <a:endParaRPr lang="en-US"/>
          </a:p>
        </p:txBody>
      </p:sp>
      <p:sp>
        <p:nvSpPr>
          <p:cNvPr id="14" name="Rectangle 4">
            <a:extLst>
              <a:ext uri="{FF2B5EF4-FFF2-40B4-BE49-F238E27FC236}">
                <a16:creationId xmlns:a16="http://schemas.microsoft.com/office/drawing/2014/main" id="{5CF5768B-AFDC-A14D-985B-96117007B65C}"/>
              </a:ext>
            </a:extLst>
          </p:cNvPr>
          <p:cNvSpPr>
            <a:spLocks noChangeArrowheads="1"/>
          </p:cNvSpPr>
          <p:nvPr/>
        </p:nvSpPr>
        <p:spPr bwMode="auto">
          <a:xfrm>
            <a:off x="5065059" y="320099"/>
            <a:ext cx="2667000" cy="866774"/>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defPPr>
              <a:defRPr lang="en-US"/>
            </a:defPPr>
            <a:lvl1pPr algn="l" rtl="0" fontAlgn="base">
              <a:lnSpc>
                <a:spcPct val="80000"/>
              </a:lnSpc>
              <a:spcBef>
                <a:spcPct val="10000"/>
              </a:spcBef>
              <a:spcAft>
                <a:spcPct val="0"/>
              </a:spcAft>
              <a:defRPr sz="1400" kern="1200">
                <a:solidFill>
                  <a:schemeClr val="bg1"/>
                </a:solidFill>
                <a:latin typeface="Arial" charset="0"/>
                <a:ea typeface="+mn-ea"/>
                <a:cs typeface="+mn-cs"/>
              </a:defRPr>
            </a:lvl1pPr>
            <a:lvl2pPr marL="457200" algn="l" rtl="0" fontAlgn="base">
              <a:lnSpc>
                <a:spcPct val="80000"/>
              </a:lnSpc>
              <a:spcBef>
                <a:spcPct val="10000"/>
              </a:spcBef>
              <a:spcAft>
                <a:spcPct val="0"/>
              </a:spcAft>
              <a:defRPr sz="1400" kern="1200">
                <a:solidFill>
                  <a:schemeClr val="bg1"/>
                </a:solidFill>
                <a:latin typeface="Arial" charset="0"/>
                <a:ea typeface="+mn-ea"/>
                <a:cs typeface="+mn-cs"/>
              </a:defRPr>
            </a:lvl2pPr>
            <a:lvl3pPr marL="914400" algn="l" rtl="0" fontAlgn="base">
              <a:lnSpc>
                <a:spcPct val="80000"/>
              </a:lnSpc>
              <a:spcBef>
                <a:spcPct val="10000"/>
              </a:spcBef>
              <a:spcAft>
                <a:spcPct val="0"/>
              </a:spcAft>
              <a:defRPr sz="1400" kern="1200">
                <a:solidFill>
                  <a:schemeClr val="bg1"/>
                </a:solidFill>
                <a:latin typeface="Arial" charset="0"/>
                <a:ea typeface="+mn-ea"/>
                <a:cs typeface="+mn-cs"/>
              </a:defRPr>
            </a:lvl3pPr>
            <a:lvl4pPr marL="1371600" algn="l" rtl="0" fontAlgn="base">
              <a:lnSpc>
                <a:spcPct val="80000"/>
              </a:lnSpc>
              <a:spcBef>
                <a:spcPct val="10000"/>
              </a:spcBef>
              <a:spcAft>
                <a:spcPct val="0"/>
              </a:spcAft>
              <a:defRPr sz="1400" kern="1200">
                <a:solidFill>
                  <a:schemeClr val="bg1"/>
                </a:solidFill>
                <a:latin typeface="Arial" charset="0"/>
                <a:ea typeface="+mn-ea"/>
                <a:cs typeface="+mn-cs"/>
              </a:defRPr>
            </a:lvl4pPr>
            <a:lvl5pPr marL="1828800" algn="l" rtl="0" fontAlgn="base">
              <a:lnSpc>
                <a:spcPct val="80000"/>
              </a:lnSpc>
              <a:spcBef>
                <a:spcPct val="10000"/>
              </a:spcBef>
              <a:spcAft>
                <a:spcPct val="0"/>
              </a:spcAft>
              <a:defRPr sz="1400" kern="1200">
                <a:solidFill>
                  <a:schemeClr val="bg1"/>
                </a:solidFill>
                <a:latin typeface="Arial" charset="0"/>
                <a:ea typeface="+mn-ea"/>
                <a:cs typeface="+mn-cs"/>
              </a:defRPr>
            </a:lvl5pPr>
            <a:lvl6pPr marL="2286000" algn="l" defTabSz="914400" rtl="0" eaLnBrk="1" latinLnBrk="0" hangingPunct="1">
              <a:defRPr sz="1400" kern="1200">
                <a:solidFill>
                  <a:schemeClr val="bg1"/>
                </a:solidFill>
                <a:latin typeface="Arial" charset="0"/>
                <a:ea typeface="+mn-ea"/>
                <a:cs typeface="+mn-cs"/>
              </a:defRPr>
            </a:lvl6pPr>
            <a:lvl7pPr marL="2743200" algn="l" defTabSz="914400" rtl="0" eaLnBrk="1" latinLnBrk="0" hangingPunct="1">
              <a:defRPr sz="1400" kern="1200">
                <a:solidFill>
                  <a:schemeClr val="bg1"/>
                </a:solidFill>
                <a:latin typeface="Arial" charset="0"/>
                <a:ea typeface="+mn-ea"/>
                <a:cs typeface="+mn-cs"/>
              </a:defRPr>
            </a:lvl7pPr>
            <a:lvl8pPr marL="3200400" algn="l" defTabSz="914400" rtl="0" eaLnBrk="1" latinLnBrk="0" hangingPunct="1">
              <a:defRPr sz="1400" kern="1200">
                <a:solidFill>
                  <a:schemeClr val="bg1"/>
                </a:solidFill>
                <a:latin typeface="Arial" charset="0"/>
                <a:ea typeface="+mn-ea"/>
                <a:cs typeface="+mn-cs"/>
              </a:defRPr>
            </a:lvl8pPr>
            <a:lvl9pPr marL="3657600" algn="l" defTabSz="914400" rtl="0" eaLnBrk="1" latinLnBrk="0" hangingPunct="1">
              <a:defRPr sz="1400" kern="1200">
                <a:solidFill>
                  <a:schemeClr val="bg1"/>
                </a:solidFill>
                <a:latin typeface="Arial" charset="0"/>
                <a:ea typeface="+mn-ea"/>
                <a:cs typeface="+mn-cs"/>
              </a:defRPr>
            </a:lvl9pPr>
          </a:lstStyle>
          <a:p>
            <a:pPr algn="ctr">
              <a:lnSpc>
                <a:spcPct val="100000"/>
              </a:lnSpc>
              <a:spcBef>
                <a:spcPct val="0"/>
              </a:spcBef>
              <a:defRPr/>
            </a:pPr>
            <a:r>
              <a:rPr lang="en-US" sz="1800" b="1" dirty="0">
                <a:solidFill>
                  <a:schemeClr val="tx1"/>
                </a:solidFill>
                <a:latin typeface="Myriad Pro"/>
              </a:rPr>
              <a:t>Interdomain or Linked</a:t>
            </a:r>
          </a:p>
        </p:txBody>
      </p:sp>
      <p:sp>
        <p:nvSpPr>
          <p:cNvPr id="11" name="Line 5">
            <a:extLst>
              <a:ext uri="{FF2B5EF4-FFF2-40B4-BE49-F238E27FC236}">
                <a16:creationId xmlns:a16="http://schemas.microsoft.com/office/drawing/2014/main" id="{59534B0D-037D-484E-89AE-D3807FB9749C}"/>
              </a:ext>
            </a:extLst>
          </p:cNvPr>
          <p:cNvSpPr>
            <a:spLocks noChangeShapeType="1"/>
          </p:cNvSpPr>
          <p:nvPr/>
        </p:nvSpPr>
        <p:spPr bwMode="auto">
          <a:xfrm flipH="1" flipV="1">
            <a:off x="7247771" y="1955100"/>
            <a:ext cx="1006341" cy="170078"/>
          </a:xfrm>
          <a:prstGeom prst="line">
            <a:avLst/>
          </a:prstGeom>
          <a:noFill/>
          <a:ln w="76200">
            <a:solidFill>
              <a:schemeClr val="tx1"/>
            </a:solidFill>
            <a:round/>
            <a:headEnd/>
            <a:tailEnd type="triangle" w="med" len="med"/>
          </a:ln>
        </p:spPr>
        <p:txBody>
          <a:bodyPr/>
          <a:lstStyle/>
          <a:p>
            <a:endParaRPr lang="en-US"/>
          </a:p>
        </p:txBody>
      </p:sp>
      <p:sp>
        <p:nvSpPr>
          <p:cNvPr id="8" name="Rectangle 6">
            <a:extLst>
              <a:ext uri="{FF2B5EF4-FFF2-40B4-BE49-F238E27FC236}">
                <a16:creationId xmlns:a16="http://schemas.microsoft.com/office/drawing/2014/main" id="{BE76FDE5-69E7-B34C-AD16-B20FB17BF7AC}"/>
              </a:ext>
            </a:extLst>
          </p:cNvPr>
          <p:cNvSpPr>
            <a:spLocks noChangeArrowheads="1"/>
          </p:cNvSpPr>
          <p:nvPr/>
        </p:nvSpPr>
        <p:spPr bwMode="auto">
          <a:xfrm>
            <a:off x="5481260" y="1575689"/>
            <a:ext cx="1466850" cy="733425"/>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Arts (GA)</a:t>
            </a:r>
          </a:p>
        </p:txBody>
      </p:sp>
      <p:sp>
        <p:nvSpPr>
          <p:cNvPr id="12" name="Line 7">
            <a:extLst>
              <a:ext uri="{FF2B5EF4-FFF2-40B4-BE49-F238E27FC236}">
                <a16:creationId xmlns:a16="http://schemas.microsoft.com/office/drawing/2014/main" id="{0C680F1D-D5D1-2449-9A78-08DCA958055B}"/>
              </a:ext>
            </a:extLst>
          </p:cNvPr>
          <p:cNvSpPr>
            <a:spLocks noChangeShapeType="1"/>
          </p:cNvSpPr>
          <p:nvPr/>
        </p:nvSpPr>
        <p:spPr bwMode="auto">
          <a:xfrm flipH="1">
            <a:off x="7848600" y="3250740"/>
            <a:ext cx="466725" cy="1"/>
          </a:xfrm>
          <a:prstGeom prst="line">
            <a:avLst/>
          </a:prstGeom>
          <a:noFill/>
          <a:ln w="76200">
            <a:solidFill>
              <a:schemeClr val="tx1"/>
            </a:solidFill>
            <a:round/>
            <a:headEnd/>
            <a:tailEnd type="triangle" w="med" len="med"/>
          </a:ln>
        </p:spPr>
        <p:txBody>
          <a:bodyPr/>
          <a:lstStyle/>
          <a:p>
            <a:endParaRPr lang="en-US"/>
          </a:p>
        </p:txBody>
      </p:sp>
      <p:sp>
        <p:nvSpPr>
          <p:cNvPr id="5" name="Rectangle 8">
            <a:extLst>
              <a:ext uri="{FF2B5EF4-FFF2-40B4-BE49-F238E27FC236}">
                <a16:creationId xmlns:a16="http://schemas.microsoft.com/office/drawing/2014/main" id="{A34FA3D3-3A3C-3641-B661-D2F5D840EB45}"/>
              </a:ext>
            </a:extLst>
          </p:cNvPr>
          <p:cNvSpPr>
            <a:spLocks noChangeArrowheads="1"/>
          </p:cNvSpPr>
          <p:nvPr/>
        </p:nvSpPr>
        <p:spPr bwMode="auto">
          <a:xfrm>
            <a:off x="5481260" y="2895600"/>
            <a:ext cx="2033965" cy="733425"/>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Humanities (GH)</a:t>
            </a:r>
          </a:p>
        </p:txBody>
      </p:sp>
      <p:sp>
        <p:nvSpPr>
          <p:cNvPr id="13" name="Line 9">
            <a:extLst>
              <a:ext uri="{FF2B5EF4-FFF2-40B4-BE49-F238E27FC236}">
                <a16:creationId xmlns:a16="http://schemas.microsoft.com/office/drawing/2014/main" id="{F34F9248-4460-F94A-9FC0-7B00681CDCCF}"/>
              </a:ext>
            </a:extLst>
          </p:cNvPr>
          <p:cNvSpPr>
            <a:spLocks noChangeShapeType="1"/>
          </p:cNvSpPr>
          <p:nvPr/>
        </p:nvSpPr>
        <p:spPr bwMode="auto">
          <a:xfrm flipH="1">
            <a:off x="7253987" y="4321080"/>
            <a:ext cx="1000125" cy="533400"/>
          </a:xfrm>
          <a:prstGeom prst="line">
            <a:avLst/>
          </a:prstGeom>
          <a:noFill/>
          <a:ln w="76200">
            <a:solidFill>
              <a:schemeClr val="tx1"/>
            </a:solidFill>
            <a:round/>
            <a:headEnd/>
            <a:tailEnd type="triangle" w="med" len="med"/>
          </a:ln>
        </p:spPr>
        <p:txBody>
          <a:bodyPr/>
          <a:lstStyle/>
          <a:p>
            <a:endParaRPr lang="en-US"/>
          </a:p>
        </p:txBody>
      </p:sp>
      <p:sp>
        <p:nvSpPr>
          <p:cNvPr id="7" name="Rectangle 10">
            <a:extLst>
              <a:ext uri="{FF2B5EF4-FFF2-40B4-BE49-F238E27FC236}">
                <a16:creationId xmlns:a16="http://schemas.microsoft.com/office/drawing/2014/main" id="{B0FE6854-F473-9447-8A6A-DFB69E730622}"/>
              </a:ext>
            </a:extLst>
          </p:cNvPr>
          <p:cNvSpPr>
            <a:spLocks noChangeArrowheads="1"/>
          </p:cNvSpPr>
          <p:nvPr/>
        </p:nvSpPr>
        <p:spPr bwMode="auto">
          <a:xfrm>
            <a:off x="4495800" y="4399447"/>
            <a:ext cx="2333625" cy="733425"/>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Social &amp; Behavioral </a:t>
            </a:r>
            <a:br>
              <a:rPr lang="en-US" sz="1800" b="1" dirty="0">
                <a:solidFill>
                  <a:schemeClr val="tx1"/>
                </a:solidFill>
                <a:latin typeface="Myriad Pro"/>
              </a:rPr>
            </a:br>
            <a:r>
              <a:rPr lang="en-US" sz="1800" b="1" dirty="0">
                <a:solidFill>
                  <a:schemeClr val="tx1"/>
                </a:solidFill>
                <a:latin typeface="Myriad Pro"/>
              </a:rPr>
              <a:t>Sciences (GS)</a:t>
            </a:r>
          </a:p>
        </p:txBody>
      </p:sp>
      <p:sp>
        <p:nvSpPr>
          <p:cNvPr id="2" name="Rectangle 11">
            <a:extLst>
              <a:ext uri="{FF2B5EF4-FFF2-40B4-BE49-F238E27FC236}">
                <a16:creationId xmlns:a16="http://schemas.microsoft.com/office/drawing/2014/main" id="{EF08E9DE-FE80-8348-A4D1-A2C8D52DD3A1}"/>
              </a:ext>
            </a:extLst>
          </p:cNvPr>
          <p:cNvSpPr>
            <a:spLocks noChangeArrowheads="1"/>
          </p:cNvSpPr>
          <p:nvPr/>
        </p:nvSpPr>
        <p:spPr bwMode="auto">
          <a:xfrm>
            <a:off x="362063" y="4037867"/>
            <a:ext cx="2266950" cy="733425"/>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Health &amp; Physical </a:t>
            </a:r>
          </a:p>
          <a:p>
            <a:pPr algn="ctr">
              <a:lnSpc>
                <a:spcPct val="100000"/>
              </a:lnSpc>
              <a:spcBef>
                <a:spcPct val="0"/>
              </a:spcBef>
              <a:defRPr/>
            </a:pPr>
            <a:r>
              <a:rPr lang="en-US" sz="1800" b="1" dirty="0">
                <a:solidFill>
                  <a:schemeClr val="tx1"/>
                </a:solidFill>
                <a:latin typeface="Myriad Pro"/>
              </a:rPr>
              <a:t>Activities (GHW)</a:t>
            </a:r>
          </a:p>
        </p:txBody>
      </p:sp>
      <p:sp>
        <p:nvSpPr>
          <p:cNvPr id="3" name="Rectangle 12">
            <a:extLst>
              <a:ext uri="{FF2B5EF4-FFF2-40B4-BE49-F238E27FC236}">
                <a16:creationId xmlns:a16="http://schemas.microsoft.com/office/drawing/2014/main" id="{77D6DADD-0CDE-9640-90C4-79836149938C}"/>
              </a:ext>
            </a:extLst>
          </p:cNvPr>
          <p:cNvSpPr>
            <a:spLocks noChangeArrowheads="1"/>
          </p:cNvSpPr>
          <p:nvPr/>
        </p:nvSpPr>
        <p:spPr bwMode="auto">
          <a:xfrm>
            <a:off x="304800" y="2590800"/>
            <a:ext cx="1800225" cy="800100"/>
          </a:xfrm>
          <a:prstGeom prst="rect">
            <a:avLst/>
          </a:prstGeom>
          <a:solidFill>
            <a:schemeClr val="accent1"/>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tx1"/>
                </a:solidFill>
                <a:latin typeface="Myriad Pro"/>
              </a:rPr>
              <a:t>Natural </a:t>
            </a:r>
          </a:p>
          <a:p>
            <a:pPr algn="ctr">
              <a:lnSpc>
                <a:spcPct val="100000"/>
              </a:lnSpc>
              <a:spcBef>
                <a:spcPct val="0"/>
              </a:spcBef>
              <a:defRPr/>
            </a:pPr>
            <a:r>
              <a:rPr lang="en-US" sz="1800" b="1" dirty="0">
                <a:solidFill>
                  <a:schemeClr val="tx1"/>
                </a:solidFill>
                <a:latin typeface="Myriad Pro"/>
              </a:rPr>
              <a:t>Science (GN)</a:t>
            </a:r>
          </a:p>
        </p:txBody>
      </p:sp>
      <p:sp>
        <p:nvSpPr>
          <p:cNvPr id="4" name="Rectangle 13">
            <a:extLst>
              <a:ext uri="{FF2B5EF4-FFF2-40B4-BE49-F238E27FC236}">
                <a16:creationId xmlns:a16="http://schemas.microsoft.com/office/drawing/2014/main" id="{26D23A09-F7DB-1441-88E6-A29892F13050}"/>
              </a:ext>
            </a:extLst>
          </p:cNvPr>
          <p:cNvSpPr>
            <a:spLocks noChangeArrowheads="1"/>
          </p:cNvSpPr>
          <p:nvPr/>
        </p:nvSpPr>
        <p:spPr bwMode="auto">
          <a:xfrm>
            <a:off x="381000" y="990600"/>
            <a:ext cx="1800225" cy="733425"/>
          </a:xfrm>
          <a:prstGeom prst="rect">
            <a:avLst/>
          </a:prstGeom>
          <a:solidFill>
            <a:srgbClr val="FFFF00"/>
          </a:solidFill>
          <a:ln w="9525" algn="ctr">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accent1"/>
                </a:solidFill>
                <a:latin typeface="Myriad Pro"/>
              </a:rPr>
              <a:t>ENGL 202 D</a:t>
            </a:r>
          </a:p>
        </p:txBody>
      </p:sp>
      <p:sp>
        <p:nvSpPr>
          <p:cNvPr id="6" name="Rectangle 14">
            <a:extLst>
              <a:ext uri="{FF2B5EF4-FFF2-40B4-BE49-F238E27FC236}">
                <a16:creationId xmlns:a16="http://schemas.microsoft.com/office/drawing/2014/main" id="{A9C92C8C-7676-BD4A-BC06-4BF2B5E91496}"/>
              </a:ext>
            </a:extLst>
          </p:cNvPr>
          <p:cNvSpPr>
            <a:spLocks noChangeArrowheads="1"/>
          </p:cNvSpPr>
          <p:nvPr/>
        </p:nvSpPr>
        <p:spPr bwMode="auto">
          <a:xfrm>
            <a:off x="2971800" y="685800"/>
            <a:ext cx="1466850" cy="733425"/>
          </a:xfrm>
          <a:prstGeom prst="rect">
            <a:avLst/>
          </a:prstGeom>
          <a:solidFill>
            <a:srgbClr val="FFFF00"/>
          </a:solidFill>
          <a:ln w="9525">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1800" b="1" dirty="0">
                <a:solidFill>
                  <a:schemeClr val="accent1"/>
                </a:solidFill>
                <a:latin typeface="Myriad Pro"/>
              </a:rPr>
              <a:t>CAS 100</a:t>
            </a:r>
          </a:p>
        </p:txBody>
      </p:sp>
      <p:sp>
        <p:nvSpPr>
          <p:cNvPr id="16" name="Text Box 15">
            <a:extLst>
              <a:ext uri="{FF2B5EF4-FFF2-40B4-BE49-F238E27FC236}">
                <a16:creationId xmlns:a16="http://schemas.microsoft.com/office/drawing/2014/main" id="{345D08BF-619F-574B-9D23-F8E4FF7D8961}"/>
              </a:ext>
            </a:extLst>
          </p:cNvPr>
          <p:cNvSpPr txBox="1">
            <a:spLocks noChangeArrowheads="1"/>
          </p:cNvSpPr>
          <p:nvPr/>
        </p:nvSpPr>
        <p:spPr bwMode="auto">
          <a:xfrm>
            <a:off x="935642" y="5773191"/>
            <a:ext cx="5388958" cy="461665"/>
          </a:xfrm>
          <a:prstGeom prst="rect">
            <a:avLst/>
          </a:prstGeom>
          <a:noFill/>
          <a:ln w="25400">
            <a:noFill/>
            <a:miter lim="800000"/>
            <a:headEnd/>
            <a:tailEnd/>
          </a:ln>
        </p:spPr>
        <p:txBody>
          <a:bodyPr wrap="square">
            <a:spAutoFit/>
          </a:bodyPr>
          <a:lstStyle/>
          <a:p>
            <a:pPr>
              <a:lnSpc>
                <a:spcPct val="100000"/>
              </a:lnSpc>
              <a:spcBef>
                <a:spcPct val="50000"/>
              </a:spcBef>
            </a:pPr>
            <a:r>
              <a:rPr lang="en-US" sz="1200" b="1" dirty="0">
                <a:solidFill>
                  <a:schemeClr val="bg2"/>
                </a:solidFill>
                <a:latin typeface="Myriad Pro"/>
              </a:rPr>
              <a:t>LINKS</a:t>
            </a:r>
            <a:r>
              <a:rPr lang="en-US" sz="1200" b="1" dirty="0">
                <a:solidFill>
                  <a:srgbClr val="FFFF00"/>
                </a:solidFill>
                <a:latin typeface="Myriad Pro"/>
              </a:rPr>
              <a:t>: </a:t>
            </a:r>
            <a:r>
              <a:rPr lang="en-US" sz="1200" b="1" dirty="0">
                <a:solidFill>
                  <a:srgbClr val="FFFF00"/>
                </a:solidFill>
                <a:latin typeface="Myriad Pro"/>
                <a:hlinkClick r:id="rId5"/>
              </a:rPr>
              <a:t>https://ugstudents.smeal.psu.edu/academics-advising/degree-requirements/foreign-language-policy</a:t>
            </a:r>
            <a:endParaRPr lang="en-US" sz="1200" b="1" dirty="0">
              <a:solidFill>
                <a:srgbClr val="FFFF00"/>
              </a:solidFill>
              <a:latin typeface="Myriad Pro"/>
            </a:endParaRPr>
          </a:p>
        </p:txBody>
      </p:sp>
      <p:sp>
        <p:nvSpPr>
          <p:cNvPr id="18" name="Rectangle 16">
            <a:extLst>
              <a:ext uri="{FF2B5EF4-FFF2-40B4-BE49-F238E27FC236}">
                <a16:creationId xmlns:a16="http://schemas.microsoft.com/office/drawing/2014/main" id="{F994A7C9-4986-1C48-94A8-0EA8D1AC49F2}"/>
              </a:ext>
            </a:extLst>
          </p:cNvPr>
          <p:cNvSpPr>
            <a:spLocks noChangeArrowheads="1"/>
          </p:cNvSpPr>
          <p:nvPr/>
        </p:nvSpPr>
        <p:spPr bwMode="auto">
          <a:xfrm>
            <a:off x="238125" y="5090553"/>
            <a:ext cx="3886200" cy="457200"/>
          </a:xfrm>
          <a:prstGeom prst="rect">
            <a:avLst/>
          </a:prstGeom>
          <a:solidFill>
            <a:srgbClr val="FFFF00"/>
          </a:solidFill>
          <a:ln w="9525">
            <a:solidFill>
              <a:schemeClr val="tx1"/>
            </a:solidFill>
            <a:miter lim="800000"/>
            <a:headEnd/>
            <a:tailEnd/>
          </a:ln>
          <a:effectLst>
            <a:outerShdw dist="107763" dir="2700000" algn="ctr" rotWithShape="0">
              <a:schemeClr val="tx1">
                <a:alpha val="50000"/>
              </a:schemeClr>
            </a:outerShdw>
          </a:effectLst>
        </p:spPr>
        <p:txBody>
          <a:bodyPr wrap="none" anchor="ctr"/>
          <a:lstStyle/>
          <a:p>
            <a:pPr algn="ctr">
              <a:lnSpc>
                <a:spcPct val="100000"/>
              </a:lnSpc>
              <a:spcBef>
                <a:spcPct val="0"/>
              </a:spcBef>
              <a:defRPr/>
            </a:pPr>
            <a:r>
              <a:rPr lang="en-US" sz="2400" b="1" dirty="0">
                <a:solidFill>
                  <a:schemeClr val="accent1"/>
                </a:solidFill>
                <a:latin typeface="Myriad Pro"/>
              </a:rPr>
              <a:t>World Language</a:t>
            </a:r>
          </a:p>
        </p:txBody>
      </p:sp>
      <p:pic>
        <p:nvPicPr>
          <p:cNvPr id="17" name="Recorded Sound 17">
            <a:hlinkClick r:id="" action="ppaction://media"/>
            <a:extLst>
              <a:ext uri="{FF2B5EF4-FFF2-40B4-BE49-F238E27FC236}">
                <a16:creationId xmlns:a16="http://schemas.microsoft.com/office/drawing/2014/main" id="{2C97EFA3-B973-1046-AFC2-DE20C928B8E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72171" y="6143627"/>
            <a:ext cx="406400" cy="406400"/>
          </a:xfrm>
          <a:prstGeom prst="rect">
            <a:avLst/>
          </a:prstGeom>
        </p:spPr>
      </p:pic>
    </p:spTree>
    <p:extLst>
      <p:ext uri="{BB962C8B-B14F-4D97-AF65-F5344CB8AC3E}">
        <p14:creationId xmlns:p14="http://schemas.microsoft.com/office/powerpoint/2010/main" val="516413357"/>
      </p:ext>
    </p:extLst>
  </p:cSld>
  <p:clrMapOvr>
    <a:masterClrMapping/>
  </p:clrMapOvr>
  <mc:AlternateContent xmlns:mc="http://schemas.openxmlformats.org/markup-compatibility/2006" xmlns:p14="http://schemas.microsoft.com/office/powerpoint/2010/main">
    <mc:Choice Requires="p14">
      <p:transition spd="slow" p14:dur="2000" advTm="118803"/>
    </mc:Choice>
    <mc:Fallback xmlns="">
      <p:transition spd="slow" advTm="1188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850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extLst>
    <p:ext uri="{E180D4A7-C9FB-4DFB-919C-405C955672EB}">
      <p14:showEvtLst xmlns:p14="http://schemas.microsoft.com/office/powerpoint/2010/main">
        <p14:playEvt time="17" objId="17"/>
        <p14:stopEvt time="118751" objId="17"/>
      </p14:showEvtLst>
    </p:ext>
  </p:extLst>
</p:sld>
</file>

<file path=ppt/theme/theme1.xml><?xml version="1.0" encoding="utf-8"?>
<a:theme xmlns:a="http://schemas.openxmlformats.org/drawingml/2006/main" name="Smeal Master">
  <a:themeElements>
    <a:clrScheme name="Custom 2">
      <a:dk1>
        <a:srgbClr val="FFFCFC"/>
      </a:dk1>
      <a:lt1>
        <a:sysClr val="window" lastClr="FFFFFF"/>
      </a:lt1>
      <a:dk2>
        <a:srgbClr val="1F497D"/>
      </a:dk2>
      <a:lt2>
        <a:srgbClr val="FFFCFC"/>
      </a:lt2>
      <a:accent1>
        <a:srgbClr val="4F81BD"/>
      </a:accent1>
      <a:accent2>
        <a:srgbClr val="C0504D"/>
      </a:accent2>
      <a:accent3>
        <a:srgbClr val="9BBB59"/>
      </a:accent3>
      <a:accent4>
        <a:srgbClr val="8064A2"/>
      </a:accent4>
      <a:accent5>
        <a:srgbClr val="4BACC6"/>
      </a:accent5>
      <a:accent6>
        <a:srgbClr val="F79646"/>
      </a:accent6>
      <a:hlink>
        <a:srgbClr val="B6FFFB"/>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08E53513A328D409F55B8FAAF09E099" ma:contentTypeVersion="20" ma:contentTypeDescription="Create a new document." ma:contentTypeScope="" ma:versionID="2d45ef1827f86ebac805f07b2747ecce">
  <xsd:schema xmlns:xsd="http://www.w3.org/2001/XMLSchema" xmlns:xs="http://www.w3.org/2001/XMLSchema" xmlns:p="http://schemas.microsoft.com/office/2006/metadata/properties" xmlns:ns2="df25bc01-2018-42a2-8cf0-91d8fe7cddea" xmlns:ns3="b976cd16-1b43-4e42-83b0-1309c2c7e012" xmlns:ns4="http://schemas.microsoft.com/sharepoint/v4" targetNamespace="http://schemas.microsoft.com/office/2006/metadata/properties" ma:root="true" ma:fieldsID="419b38603fceacb477bf043b8527cca9" ns2:_="" ns3:_="" ns4:_="">
    <xsd:import namespace="df25bc01-2018-42a2-8cf0-91d8fe7cddea"/>
    <xsd:import namespace="b976cd16-1b43-4e42-83b0-1309c2c7e012"/>
    <xsd:import namespace="http://schemas.microsoft.com/sharepoint/v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4:IconOverlay" minOccurs="0"/>
                <xsd:element ref="ns3:lcf76f155ced4ddcb4097134ff3c332f" minOccurs="0"/>
                <xsd:element ref="ns2:TaxCatchAll" minOccurs="0"/>
                <xsd:element ref="ns3:MediaServiceObjectDetectorVersions" minOccurs="0"/>
                <xsd:element ref="ns3:MediaServiceLocation"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f25bc01-2018-42a2-8cf0-91d8fe7cdde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e11f927c-5cb6-4d2b-98b0-647444358964}" ma:internalName="TaxCatchAll" ma:showField="CatchAllData" ma:web="df25bc01-2018-42a2-8cf0-91d8fe7cdde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976cd16-1b43-4e42-83b0-1309c2c7e012"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8b28469-8996-4088-bd89-44d87d6385e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Location" ma:index="25" nillable="true" ma:displayName="Location" ma:indexed="true" ma:internalName="MediaServiceLocation"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20"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TaxCatchAll xmlns="df25bc01-2018-42a2-8cf0-91d8fe7cddea" xsi:nil="true"/>
    <lcf76f155ced4ddcb4097134ff3c332f xmlns="b976cd16-1b43-4e42-83b0-1309c2c7e012">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BE63565-4081-4479-BA79-AC7450AA203F}"/>
</file>

<file path=customXml/itemProps2.xml><?xml version="1.0" encoding="utf-8"?>
<ds:datastoreItem xmlns:ds="http://schemas.openxmlformats.org/officeDocument/2006/customXml" ds:itemID="{0B4BABFA-B605-45CE-864D-0F9645C9997D}">
  <ds:schemaRefs>
    <ds:schemaRef ds:uri="http://schemas.microsoft.com/sharepoint/v3/contenttype/forms"/>
  </ds:schemaRefs>
</ds:datastoreItem>
</file>

<file path=customXml/itemProps3.xml><?xml version="1.0" encoding="utf-8"?>
<ds:datastoreItem xmlns:ds="http://schemas.openxmlformats.org/officeDocument/2006/customXml" ds:itemID="{7C338AB9-2A8F-4026-87AE-EBB587D1D048}">
  <ds:schemaRefs>
    <ds:schemaRef ds:uri="http://schemas.microsoft.com/office/2006/metadata/properties"/>
    <ds:schemaRef ds:uri="http://schemas.microsoft.com/office/infopath/2007/PartnerControls"/>
    <ds:schemaRef ds:uri="http://schemas.microsoft.com/sharepoint/v4"/>
  </ds:schemaRefs>
</ds:datastoreItem>
</file>

<file path=docMetadata/LabelInfo.xml><?xml version="1.0" encoding="utf-8"?>
<clbl:labelList xmlns:clbl="http://schemas.microsoft.com/office/2020/mipLabelMetadata">
  <clbl:label id="{7cf48d45-3ddb-4389-a9c1-c115526eb52e}" enabled="0" method="" siteId="{7cf48d45-3ddb-4389-a9c1-c115526eb52e}" removed="1"/>
</clbl:labelList>
</file>

<file path=docProps/app.xml><?xml version="1.0" encoding="utf-8"?>
<Properties xmlns="http://schemas.openxmlformats.org/officeDocument/2006/extended-properties" xmlns:vt="http://schemas.openxmlformats.org/officeDocument/2006/docPropsVTypes">
  <Template/>
  <TotalTime>14614</TotalTime>
  <Words>2175</Words>
  <Application>Microsoft Office PowerPoint</Application>
  <PresentationFormat>On-screen Show (4:3)</PresentationFormat>
  <Paragraphs>245</Paragraphs>
  <Slides>18</Slides>
  <Notes>18</Notes>
  <HiddenSlides>0</HiddenSlides>
  <MMClips>19</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굴림</vt:lpstr>
      <vt:lpstr>Arial</vt:lpstr>
      <vt:lpstr>Myriad Pro</vt:lpstr>
      <vt:lpstr>Smeal Master</vt:lpstr>
      <vt:lpstr>The Smeal College of Business</vt:lpstr>
      <vt:lpstr>Smeal Undergraduate Education</vt:lpstr>
      <vt:lpstr>Scheduling Presentation Accounting</vt:lpstr>
      <vt:lpstr>Recommended ACCTG Schedule</vt:lpstr>
      <vt:lpstr>What To Do If a Course Is Full</vt:lpstr>
      <vt:lpstr>PowerPoint Presentation</vt:lpstr>
      <vt:lpstr>Smeal Minors</vt:lpstr>
      <vt:lpstr>Smeal College Policy</vt:lpstr>
      <vt:lpstr>PowerPoint Presentation</vt:lpstr>
      <vt:lpstr>New Academic Report on LionPath</vt:lpstr>
      <vt:lpstr>AT UP is here to help YOU! (Assistance in Transition to University Park)</vt:lpstr>
      <vt:lpstr>Things to do now that you are in Smeal (new to UP campus or from DUS)</vt:lpstr>
      <vt:lpstr>Student  Organizations</vt:lpstr>
      <vt:lpstr>Make the Most of Your Time</vt:lpstr>
      <vt:lpstr>Igniting Careers</vt:lpstr>
      <vt:lpstr>Education Abroad</vt:lpstr>
      <vt:lpstr>Connect With Us</vt:lpstr>
      <vt:lpstr>Presentation Links</vt:lpstr>
    </vt:vector>
  </TitlesOfParts>
  <Company>Penn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Smeal College RIIT Group</dc:creator>
  <cp:lastModifiedBy>Bixler, Brett Alan</cp:lastModifiedBy>
  <cp:revision>366</cp:revision>
  <cp:lastPrinted>2016-12-22T14:10:14Z</cp:lastPrinted>
  <dcterms:created xsi:type="dcterms:W3CDTF">2005-12-09T16:58:48Z</dcterms:created>
  <dcterms:modified xsi:type="dcterms:W3CDTF">2024-02-19T15:36:24Z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0x010100608E53513A328D409F55B8FAAF09E099</vt:lpwstr>
  </property>
</Properties>
</file>